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0" r:id="rId3"/>
    <p:sldMasterId id="2147483728" r:id="rId4"/>
  </p:sldMasterIdLst>
  <p:notesMasterIdLst>
    <p:notesMasterId r:id="rId39"/>
  </p:notesMasterIdLst>
  <p:sldIdLst>
    <p:sldId id="256" r:id="rId5"/>
    <p:sldId id="259" r:id="rId6"/>
    <p:sldId id="260" r:id="rId7"/>
    <p:sldId id="261" r:id="rId8"/>
    <p:sldId id="266" r:id="rId9"/>
    <p:sldId id="268" r:id="rId10"/>
    <p:sldId id="263" r:id="rId11"/>
    <p:sldId id="287" r:id="rId12"/>
    <p:sldId id="296" r:id="rId13"/>
    <p:sldId id="273" r:id="rId14"/>
    <p:sldId id="289" r:id="rId15"/>
    <p:sldId id="280" r:id="rId16"/>
    <p:sldId id="281" r:id="rId17"/>
    <p:sldId id="282" r:id="rId18"/>
    <p:sldId id="283" r:id="rId19"/>
    <p:sldId id="284" r:id="rId20"/>
    <p:sldId id="299" r:id="rId21"/>
    <p:sldId id="292" r:id="rId22"/>
    <p:sldId id="300" r:id="rId23"/>
    <p:sldId id="301" r:id="rId24"/>
    <p:sldId id="293" r:id="rId25"/>
    <p:sldId id="294" r:id="rId26"/>
    <p:sldId id="298" r:id="rId27"/>
    <p:sldId id="269" r:id="rId28"/>
    <p:sldId id="270" r:id="rId29"/>
    <p:sldId id="271" r:id="rId30"/>
    <p:sldId id="291" r:id="rId31"/>
    <p:sldId id="285" r:id="rId32"/>
    <p:sldId id="274" r:id="rId33"/>
    <p:sldId id="275" r:id="rId34"/>
    <p:sldId id="276" r:id="rId35"/>
    <p:sldId id="277" r:id="rId36"/>
    <p:sldId id="297" r:id="rId37"/>
    <p:sldId id="26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Ng" initials="RN" lastIdx="1" clrIdx="0">
    <p:extLst>
      <p:ext uri="{19B8F6BF-5375-455C-9EA6-DF929625EA0E}">
        <p15:presenceInfo xmlns:p15="http://schemas.microsoft.com/office/powerpoint/2012/main" userId="4d5feb2928aa91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7T17:15:47.45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578F1-12D6-449F-BB06-DBDE24946B7E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1F354-CF81-4E2D-A907-F2100E48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F144-C283-465E-B9EA-71FB4A4A6F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0F67D-59A4-4649-AF14-C9426C6EA6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92F9D-435C-4ACF-8FEB-19ABF81D2D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2163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/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21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F144-C283-465E-B9EA-71FB4A4A6F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0F67D-59A4-4649-AF14-C9426C6EA6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92F9D-435C-4ACF-8FEB-19ABF81D2D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2163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/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6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F144-C283-465E-B9EA-71FB4A4A6F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0F67D-59A4-4649-AF14-C9426C6EA6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92F9D-435C-4ACF-8FEB-19ABF81D2D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2163"/>
            <a:ext cx="7435850" cy="315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/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151BC6-BB24-459D-A6BE-E0B5A94171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4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5EA1B-2CD7-47DE-BDC5-6ECB8826D3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9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D374A0-7DDA-452A-BD67-35D44DF752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6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6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2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2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7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0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51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DEAB-25F1-4D9C-92CB-12F7D04074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04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8128-5D32-4239-80F9-FA0FF7D39F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1CEF-F447-4B84-813E-78584BA344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7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D7D3-56B7-4F96-86A6-41759717FF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139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86B-C05B-48CD-B82C-A2FE2CEB9A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34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8E55-C735-48C5-BA1B-8E6B268325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3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C100-9201-4268-95FB-F34E20E19F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6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8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62C0-CF85-482A-8797-B94903703D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77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94B4-482C-4EAB-BBE2-012B72C98D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056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863E-4E5B-4C9F-AB33-65A43413F5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223557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863E-4E5B-4C9F-AB33-65A43413F5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0195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863E-4E5B-4C9F-AB33-65A43413F5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251257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863E-4E5B-4C9F-AB33-65A43413F5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232214"/>
      </p:ext>
    </p:extLst>
  </p:cSld>
  <p:clrMapOvr>
    <a:masterClrMapping/>
  </p:clrMapOvr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863E-4E5B-4C9F-AB33-65A43413F5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368730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863E-4E5B-4C9F-AB33-65A43413F5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20099"/>
      </p:ext>
    </p:extLst>
  </p:cSld>
  <p:clrMapOvr>
    <a:masterClrMapping/>
  </p:clrMapOvr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42DE-B8E3-4D68-A7AE-0452DA8F85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60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FAF3-1D66-42A2-AECA-D22298475A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9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3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5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4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71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8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7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8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1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6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1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475F-9EE8-4168-870D-AAAB6C11F5D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D89F-B039-40F0-82B1-C62C1B55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03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0F41-7344-407A-8CBE-8FF3A986E43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5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3" r="139" b="7139"/>
          <a:stretch/>
        </p:blipFill>
        <p:spPr>
          <a:xfrm>
            <a:off x="4972048" y="10"/>
            <a:ext cx="7219951" cy="6857989"/>
          </a:xfrm>
          <a:prstGeom prst="rect">
            <a:avLst/>
          </a:prstGeom>
        </p:spPr>
      </p:pic>
      <p:sp>
        <p:nvSpPr>
          <p:cNvPr id="2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1" y="606732"/>
            <a:ext cx="5891331" cy="5644056"/>
          </a:xfrm>
        </p:spPr>
        <p:txBody>
          <a:bodyPr anchor="b">
            <a:normAutofit fontScale="92500" lnSpcReduction="20000"/>
          </a:bodyPr>
          <a:lstStyle/>
          <a:p>
            <a:r>
              <a:rPr lang="en-US" sz="9500" cap="all" dirty="0">
                <a:ln w="3175">
                  <a:noFill/>
                </a:ln>
                <a:solidFill>
                  <a:prstClr val="white"/>
                </a:solidFill>
              </a:rPr>
              <a:t>Week 2</a:t>
            </a:r>
          </a:p>
          <a:p>
            <a:r>
              <a:rPr lang="en-US" sz="9600" cap="all" dirty="0">
                <a:ln w="3175">
                  <a:noFill/>
                </a:ln>
                <a:solidFill>
                  <a:prstClr val="white"/>
                </a:solidFill>
              </a:rPr>
              <a:t>Goals </a:t>
            </a:r>
          </a:p>
          <a:p>
            <a:r>
              <a:rPr lang="en-US" sz="9600" cap="all" dirty="0">
                <a:ln w="3175">
                  <a:noFill/>
                </a:ln>
                <a:solidFill>
                  <a:prstClr val="white"/>
                </a:solidFill>
              </a:rPr>
              <a:t>&amp; </a:t>
            </a:r>
          </a:p>
          <a:p>
            <a:r>
              <a:rPr lang="en-US" sz="9600" cap="all" dirty="0">
                <a:ln w="3175">
                  <a:noFill/>
                </a:ln>
                <a:solidFill>
                  <a:prstClr val="white"/>
                </a:solidFill>
              </a:rPr>
              <a:t>Goal Statement</a:t>
            </a:r>
          </a:p>
        </p:txBody>
      </p:sp>
    </p:spTree>
    <p:extLst>
      <p:ext uri="{BB962C8B-B14F-4D97-AF65-F5344CB8AC3E}">
        <p14:creationId xmlns:p14="http://schemas.microsoft.com/office/powerpoint/2010/main" val="348492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9443" y="2788077"/>
            <a:ext cx="7391400" cy="457200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a typeface="ＭＳ Ｐゴシック"/>
                <a:cs typeface="Arial"/>
              </a:rPr>
              <a:t>When you achieve your business Goal, you will resolve your personal </a:t>
            </a:r>
            <a:r>
              <a:rPr lang="en-US" sz="4000" dirty="0">
                <a:ea typeface="ＭＳ Ｐゴシック"/>
                <a:cs typeface="Arial"/>
              </a:rPr>
              <a:t>goal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819400" y="533400"/>
            <a:ext cx="6059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u="none">
                <a:solidFill>
                  <a:srgbClr val="FFFFFF"/>
                </a:solidFill>
                <a:cs typeface="Arial"/>
              </a:rPr>
              <a:t>Business Goal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u="none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68169"/>
            <a:ext cx="12192000" cy="3686415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91814" y="2547831"/>
            <a:ext cx="83146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achieve your business Goal, you will resolve your personal goal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5199" y="1410494"/>
            <a:ext cx="4467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Goal</a:t>
            </a:r>
          </a:p>
        </p:txBody>
      </p:sp>
    </p:spTree>
    <p:extLst>
      <p:ext uri="{BB962C8B-B14F-4D97-AF65-F5344CB8AC3E}">
        <p14:creationId xmlns:p14="http://schemas.microsoft.com/office/powerpoint/2010/main" val="166564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9443" y="2464904"/>
            <a:ext cx="7391400" cy="780373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/>
              <a:t>Break it down to: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/>
              <a:t>If Goal is $8400/ </a:t>
            </a:r>
            <a:r>
              <a:rPr lang="en-US" altLang="en-US" sz="4000" b="1" dirty="0" err="1"/>
              <a:t>mth</a:t>
            </a:r>
            <a:endParaRPr lang="en-US" altLang="en-US" sz="40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/>
              <a:t>What does it means?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819400" y="533400"/>
            <a:ext cx="6059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Business Goal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61030"/>
            <a:ext cx="12192000" cy="1553028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51043" y="2379582"/>
            <a:ext cx="7196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anose="020B0600070205080204" pitchFamily="34" charset="-128"/>
              </a:rPr>
              <a:t>Detailed Business Plan</a:t>
            </a:r>
          </a:p>
        </p:txBody>
      </p:sp>
    </p:spTree>
    <p:extLst>
      <p:ext uri="{BB962C8B-B14F-4D97-AF65-F5344CB8AC3E}">
        <p14:creationId xmlns:p14="http://schemas.microsoft.com/office/powerpoint/2010/main" val="275007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691576" y="1496687"/>
            <a:ext cx="1519238" cy="5143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901376" y="1496687"/>
            <a:ext cx="1519238" cy="5143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8436" name="Oval 16"/>
          <p:cNvSpPr>
            <a:spLocks noChangeArrowheads="1"/>
          </p:cNvSpPr>
          <p:nvPr/>
        </p:nvSpPr>
        <p:spPr bwMode="auto">
          <a:xfrm>
            <a:off x="5544064" y="128262"/>
            <a:ext cx="2025650" cy="954088"/>
          </a:xfrm>
          <a:prstGeom prst="ellipse">
            <a:avLst/>
          </a:prstGeom>
          <a:gradFill rotWithShape="0">
            <a:gsLst>
              <a:gs pos="0">
                <a:srgbClr val="E78697"/>
              </a:gs>
              <a:gs pos="100000">
                <a:srgbClr val="CF0E3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364433" name="Rectangle 17"/>
          <p:cNvSpPr>
            <a:spLocks noChangeArrowheads="1"/>
          </p:cNvSpPr>
          <p:nvPr/>
        </p:nvSpPr>
        <p:spPr bwMode="auto">
          <a:xfrm>
            <a:off x="5761552" y="310826"/>
            <a:ext cx="159067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u="sng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anose="020B0600070205080204" pitchFamily="34" charset="-128"/>
                <a:cs typeface="Arial"/>
              </a:rPr>
              <a:t>You</a:t>
            </a:r>
          </a:p>
        </p:txBody>
      </p:sp>
      <p:sp>
        <p:nvSpPr>
          <p:cNvPr id="18438" name="AutoShape 18"/>
          <p:cNvSpPr>
            <a:spLocks noChangeArrowheads="1"/>
          </p:cNvSpPr>
          <p:nvPr/>
        </p:nvSpPr>
        <p:spPr bwMode="auto">
          <a:xfrm rot="12929962">
            <a:off x="5556764" y="1095051"/>
            <a:ext cx="336550" cy="415925"/>
          </a:xfrm>
          <a:prstGeom prst="triangle">
            <a:avLst>
              <a:gd name="adj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8439" name="AutoShape 19"/>
          <p:cNvSpPr>
            <a:spLocks noChangeArrowheads="1"/>
          </p:cNvSpPr>
          <p:nvPr/>
        </p:nvSpPr>
        <p:spPr bwMode="auto">
          <a:xfrm rot="8040909" flipH="1">
            <a:off x="7291108" y="1095844"/>
            <a:ext cx="338138" cy="415925"/>
          </a:xfrm>
          <a:prstGeom prst="triangle">
            <a:avLst>
              <a:gd name="adj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364446" name="Rectangle 30"/>
          <p:cNvSpPr>
            <a:spLocks noChangeArrowheads="1"/>
          </p:cNvSpPr>
          <p:nvPr/>
        </p:nvSpPr>
        <p:spPr bwMode="auto">
          <a:xfrm>
            <a:off x="5072576" y="1496688"/>
            <a:ext cx="34242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Left                Right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</a:t>
            </a:r>
          </a:p>
        </p:txBody>
      </p:sp>
      <p:sp>
        <p:nvSpPr>
          <p:cNvPr id="18441" name="Line 32"/>
          <p:cNvSpPr>
            <a:spLocks noChangeShapeType="1"/>
          </p:cNvSpPr>
          <p:nvPr/>
        </p:nvSpPr>
        <p:spPr bwMode="auto">
          <a:xfrm flipH="1">
            <a:off x="4920176" y="2030087"/>
            <a:ext cx="60325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Line 33"/>
          <p:cNvSpPr>
            <a:spLocks noChangeShapeType="1"/>
          </p:cNvSpPr>
          <p:nvPr/>
        </p:nvSpPr>
        <p:spPr bwMode="auto">
          <a:xfrm>
            <a:off x="7510976" y="2030087"/>
            <a:ext cx="4572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64450" name="Rectangle 34"/>
          <p:cNvSpPr>
            <a:spLocks noChangeArrowheads="1"/>
          </p:cNvSpPr>
          <p:nvPr/>
        </p:nvSpPr>
        <p:spPr bwMode="auto">
          <a:xfrm>
            <a:off x="2498272" y="2441101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64457" name="Rectangle 41"/>
          <p:cNvSpPr>
            <a:spLocks noChangeArrowheads="1"/>
          </p:cNvSpPr>
          <p:nvPr/>
        </p:nvSpPr>
        <p:spPr bwMode="auto">
          <a:xfrm>
            <a:off x="8750104" y="2430084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64459" name="Rectangle 43"/>
          <p:cNvSpPr>
            <a:spLocks noChangeArrowheads="1"/>
          </p:cNvSpPr>
          <p:nvPr/>
        </p:nvSpPr>
        <p:spPr bwMode="auto">
          <a:xfrm>
            <a:off x="2470137" y="3543788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64460" name="Rectangle 44"/>
          <p:cNvSpPr>
            <a:spLocks noChangeArrowheads="1"/>
          </p:cNvSpPr>
          <p:nvPr/>
        </p:nvSpPr>
        <p:spPr bwMode="auto">
          <a:xfrm>
            <a:off x="2490066" y="2956413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64461" name="Rectangle 45"/>
          <p:cNvSpPr>
            <a:spLocks noChangeArrowheads="1"/>
          </p:cNvSpPr>
          <p:nvPr/>
        </p:nvSpPr>
        <p:spPr bwMode="auto">
          <a:xfrm>
            <a:off x="8737313" y="2926304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64462" name="Rectangle 46"/>
          <p:cNvSpPr>
            <a:spLocks noChangeArrowheads="1"/>
          </p:cNvSpPr>
          <p:nvPr/>
        </p:nvSpPr>
        <p:spPr bwMode="auto">
          <a:xfrm>
            <a:off x="8724521" y="3499148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64463" name="Rectangle 47"/>
          <p:cNvSpPr>
            <a:spLocks noChangeArrowheads="1"/>
          </p:cNvSpPr>
          <p:nvPr/>
        </p:nvSpPr>
        <p:spPr bwMode="auto">
          <a:xfrm>
            <a:off x="251618" y="2438400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Week 1   </a:t>
            </a:r>
            <a:r>
              <a:rPr lang="en-US" sz="32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   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</a:t>
            </a:r>
          </a:p>
        </p:txBody>
      </p:sp>
      <p:sp>
        <p:nvSpPr>
          <p:cNvPr id="2364464" name="Rectangle 48"/>
          <p:cNvSpPr>
            <a:spLocks noChangeArrowheads="1"/>
          </p:cNvSpPr>
          <p:nvPr/>
        </p:nvSpPr>
        <p:spPr bwMode="auto">
          <a:xfrm>
            <a:off x="236391" y="3011244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Week 2                     </a:t>
            </a:r>
          </a:p>
        </p:txBody>
      </p:sp>
      <p:sp>
        <p:nvSpPr>
          <p:cNvPr id="2364465" name="Rectangle 49"/>
          <p:cNvSpPr>
            <a:spLocks noChangeArrowheads="1"/>
          </p:cNvSpPr>
          <p:nvPr/>
        </p:nvSpPr>
        <p:spPr bwMode="auto">
          <a:xfrm>
            <a:off x="265686" y="3584088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Week 3                      </a:t>
            </a:r>
          </a:p>
        </p:txBody>
      </p:sp>
      <p:sp>
        <p:nvSpPr>
          <p:cNvPr id="2364466" name="Rectangle 50"/>
          <p:cNvSpPr>
            <a:spLocks noChangeArrowheads="1"/>
          </p:cNvSpPr>
          <p:nvPr/>
        </p:nvSpPr>
        <p:spPr bwMode="auto">
          <a:xfrm>
            <a:off x="3057526" y="5949951"/>
            <a:ext cx="649922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Target: Finished 5000BV per </a:t>
            </a:r>
            <a:r>
              <a:rPr lang="en-US" sz="20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eg</a:t>
            </a:r>
            <a:r>
              <a:rPr lang="en-US" sz="2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per week .Max out your BDC 001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(Freedom Center)                    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2464483" y="4102101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8750104" y="3970999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5000BV                      </a:t>
            </a: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251618" y="4124070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Week 4                      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305624" y="4830051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20,000BV                      </a:t>
            </a:r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>
            <a:off x="8672805" y="4759623"/>
            <a:ext cx="20399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20,000BV                      </a:t>
            </a: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4480572" y="2441101"/>
            <a:ext cx="425430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$1500 + $600 Bonus                      </a:t>
            </a: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4454989" y="2933944"/>
            <a:ext cx="425430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$1500 + $600 Bonus                      </a:t>
            </a:r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4418500" y="3463926"/>
            <a:ext cx="425430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$1500 + $600 Bonus                      </a:t>
            </a:r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4424896" y="4033554"/>
            <a:ext cx="425430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$1500 + $600 Bonus                      </a:t>
            </a: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5334000" y="4759623"/>
            <a:ext cx="23654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USD 8,400</a:t>
            </a:r>
          </a:p>
        </p:txBody>
      </p:sp>
    </p:spTree>
    <p:extLst>
      <p:ext uri="{BB962C8B-B14F-4D97-AF65-F5344CB8AC3E}">
        <p14:creationId xmlns:p14="http://schemas.microsoft.com/office/powerpoint/2010/main" val="337439113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2 options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243769" y="1935921"/>
            <a:ext cx="9693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57350" indent="-7429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Personal Use (Auto ship) = 100BV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altLang="en-US" sz="3200" u="none" dirty="0">
              <a:solidFill>
                <a:srgbClr val="FFFFFF"/>
              </a:solidFill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Base 10: </a:t>
            </a:r>
            <a:r>
              <a:rPr lang="en-US" altLang="en-US" sz="3200" u="none" dirty="0">
                <a:solidFill>
                  <a:srgbClr val="FFFF00"/>
                </a:solidFill>
                <a:cs typeface="Arial"/>
              </a:rPr>
              <a:t>SABP &amp; Master UFOs 1500BV/ </a:t>
            </a:r>
            <a:r>
              <a:rPr lang="en-US" altLang="en-US" sz="3200" u="none" dirty="0" err="1">
                <a:solidFill>
                  <a:srgbClr val="FFFF00"/>
                </a:solidFill>
                <a:cs typeface="Arial"/>
              </a:rPr>
              <a:t>qtr</a:t>
            </a:r>
            <a:endParaRPr lang="en-US" altLang="en-US" sz="3200" u="none" dirty="0">
              <a:solidFill>
                <a:srgbClr val="FFFF00"/>
              </a:solidFill>
              <a:cs typeface="Arial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10 customer buying 40BV per </a:t>
            </a:r>
            <a:r>
              <a:rPr lang="en-US" altLang="en-US" sz="3200" u="none" dirty="0" err="1">
                <a:solidFill>
                  <a:srgbClr val="FFFFFF"/>
                </a:solidFill>
                <a:cs typeface="Arial"/>
              </a:rPr>
              <a:t>mth</a:t>
            </a: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 = 400BV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Personally use (Auto ship) 100BV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Total = 500 BV per distributor</a:t>
            </a:r>
          </a:p>
        </p:txBody>
      </p:sp>
    </p:spTree>
    <p:extLst>
      <p:ext uri="{BB962C8B-B14F-4D97-AF65-F5344CB8AC3E}">
        <p14:creationId xmlns:p14="http://schemas.microsoft.com/office/powerpoint/2010/main" val="281897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962400" y="2514600"/>
            <a:ext cx="1519238" cy="5143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172200" y="2514600"/>
            <a:ext cx="1519238" cy="5143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0484" name="Oval 16"/>
          <p:cNvSpPr>
            <a:spLocks noChangeArrowheads="1"/>
          </p:cNvSpPr>
          <p:nvPr/>
        </p:nvSpPr>
        <p:spPr bwMode="auto">
          <a:xfrm>
            <a:off x="4814888" y="1146175"/>
            <a:ext cx="2025650" cy="954088"/>
          </a:xfrm>
          <a:prstGeom prst="ellipse">
            <a:avLst/>
          </a:prstGeom>
          <a:gradFill rotWithShape="0">
            <a:gsLst>
              <a:gs pos="0">
                <a:srgbClr val="E78697"/>
              </a:gs>
              <a:gs pos="100000">
                <a:srgbClr val="CF0E3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364433" name="Rectangle 17"/>
          <p:cNvSpPr>
            <a:spLocks noChangeArrowheads="1"/>
          </p:cNvSpPr>
          <p:nvPr/>
        </p:nvSpPr>
        <p:spPr bwMode="auto">
          <a:xfrm>
            <a:off x="5032376" y="1328739"/>
            <a:ext cx="159067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u="sng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anose="020B0600070205080204" pitchFamily="34" charset="-128"/>
                <a:cs typeface="Arial"/>
              </a:rPr>
              <a:t>You</a:t>
            </a:r>
          </a:p>
        </p:txBody>
      </p:sp>
      <p:sp>
        <p:nvSpPr>
          <p:cNvPr id="20486" name="AutoShape 18"/>
          <p:cNvSpPr>
            <a:spLocks noChangeArrowheads="1"/>
          </p:cNvSpPr>
          <p:nvPr/>
        </p:nvSpPr>
        <p:spPr bwMode="auto">
          <a:xfrm rot="12929962">
            <a:off x="4827588" y="2112964"/>
            <a:ext cx="336550" cy="415925"/>
          </a:xfrm>
          <a:prstGeom prst="triangle">
            <a:avLst>
              <a:gd name="adj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0487" name="AutoShape 19"/>
          <p:cNvSpPr>
            <a:spLocks noChangeArrowheads="1"/>
          </p:cNvSpPr>
          <p:nvPr/>
        </p:nvSpPr>
        <p:spPr bwMode="auto">
          <a:xfrm rot="8040909" flipH="1">
            <a:off x="6561932" y="2113757"/>
            <a:ext cx="338138" cy="415925"/>
          </a:xfrm>
          <a:prstGeom prst="triangle">
            <a:avLst>
              <a:gd name="adj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364446" name="Rectangle 30"/>
          <p:cNvSpPr>
            <a:spLocks noChangeArrowheads="1"/>
          </p:cNvSpPr>
          <p:nvPr/>
        </p:nvSpPr>
        <p:spPr bwMode="auto">
          <a:xfrm>
            <a:off x="4343400" y="2514601"/>
            <a:ext cx="34242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Left                Right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</a:t>
            </a:r>
          </a:p>
        </p:txBody>
      </p:sp>
      <p:sp>
        <p:nvSpPr>
          <p:cNvPr id="20489" name="Line 32"/>
          <p:cNvSpPr>
            <a:spLocks noChangeShapeType="1"/>
          </p:cNvSpPr>
          <p:nvPr/>
        </p:nvSpPr>
        <p:spPr bwMode="auto">
          <a:xfrm flipH="1">
            <a:off x="4191000" y="3048000"/>
            <a:ext cx="60325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490" name="Line 33"/>
          <p:cNvSpPr>
            <a:spLocks noChangeShapeType="1"/>
          </p:cNvSpPr>
          <p:nvPr/>
        </p:nvSpPr>
        <p:spPr bwMode="auto">
          <a:xfrm>
            <a:off x="6781800" y="3048000"/>
            <a:ext cx="4572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438400" y="3429001"/>
            <a:ext cx="32004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20,000BV/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mth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0492" name="TextBox 25"/>
          <p:cNvSpPr txBox="1">
            <a:spLocks noChangeArrowheads="1"/>
          </p:cNvSpPr>
          <p:nvPr/>
        </p:nvSpPr>
        <p:spPr bwMode="auto">
          <a:xfrm>
            <a:off x="3119854" y="304801"/>
            <a:ext cx="5134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Arial"/>
              </a:rPr>
              <a:t>1) 100 BV Personal Use</a:t>
            </a: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6096000" y="3429001"/>
            <a:ext cx="32004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20,000BV/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mth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        </a:t>
            </a: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2362200" y="4724401"/>
            <a:ext cx="35814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20,000/100BV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=200 UFOs   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     </a:t>
            </a: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096000" y="4648201"/>
            <a:ext cx="35814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20,000/100Bv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=200 UFOs   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9190175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962400" y="2514600"/>
            <a:ext cx="1519238" cy="5143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172200" y="2514600"/>
            <a:ext cx="1519238" cy="5143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1508" name="Oval 16"/>
          <p:cNvSpPr>
            <a:spLocks noChangeArrowheads="1"/>
          </p:cNvSpPr>
          <p:nvPr/>
        </p:nvSpPr>
        <p:spPr bwMode="auto">
          <a:xfrm>
            <a:off x="4814888" y="1146175"/>
            <a:ext cx="2025650" cy="954088"/>
          </a:xfrm>
          <a:prstGeom prst="ellipse">
            <a:avLst/>
          </a:prstGeom>
          <a:gradFill rotWithShape="0">
            <a:gsLst>
              <a:gs pos="0">
                <a:srgbClr val="E78697"/>
              </a:gs>
              <a:gs pos="100000">
                <a:srgbClr val="CF0E3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364433" name="Rectangle 17"/>
          <p:cNvSpPr>
            <a:spLocks noChangeArrowheads="1"/>
          </p:cNvSpPr>
          <p:nvPr/>
        </p:nvSpPr>
        <p:spPr bwMode="auto">
          <a:xfrm>
            <a:off x="5032376" y="1328739"/>
            <a:ext cx="159067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u="sng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anose="020B0600070205080204" pitchFamily="34" charset="-128"/>
                <a:cs typeface="Arial"/>
              </a:rPr>
              <a:t>You</a:t>
            </a:r>
          </a:p>
        </p:txBody>
      </p:sp>
      <p:sp>
        <p:nvSpPr>
          <p:cNvPr id="21510" name="AutoShape 18"/>
          <p:cNvSpPr>
            <a:spLocks noChangeArrowheads="1"/>
          </p:cNvSpPr>
          <p:nvPr/>
        </p:nvSpPr>
        <p:spPr bwMode="auto">
          <a:xfrm rot="12929962">
            <a:off x="4827588" y="2112964"/>
            <a:ext cx="336550" cy="415925"/>
          </a:xfrm>
          <a:prstGeom prst="triangle">
            <a:avLst>
              <a:gd name="adj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1511" name="AutoShape 19"/>
          <p:cNvSpPr>
            <a:spLocks noChangeArrowheads="1"/>
          </p:cNvSpPr>
          <p:nvPr/>
        </p:nvSpPr>
        <p:spPr bwMode="auto">
          <a:xfrm rot="8040909" flipH="1">
            <a:off x="6561932" y="2113757"/>
            <a:ext cx="338138" cy="415925"/>
          </a:xfrm>
          <a:prstGeom prst="triangle">
            <a:avLst>
              <a:gd name="adj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364446" name="Rectangle 30"/>
          <p:cNvSpPr>
            <a:spLocks noChangeArrowheads="1"/>
          </p:cNvSpPr>
          <p:nvPr/>
        </p:nvSpPr>
        <p:spPr bwMode="auto">
          <a:xfrm>
            <a:off x="4343400" y="2514601"/>
            <a:ext cx="34242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Left                Right</a:t>
            </a:r>
            <a:r>
              <a:rPr lang="en-US" sz="36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</a:t>
            </a:r>
          </a:p>
        </p:txBody>
      </p:sp>
      <p:sp>
        <p:nvSpPr>
          <p:cNvPr id="21513" name="Line 32"/>
          <p:cNvSpPr>
            <a:spLocks noChangeShapeType="1"/>
          </p:cNvSpPr>
          <p:nvPr/>
        </p:nvSpPr>
        <p:spPr bwMode="auto">
          <a:xfrm flipH="1">
            <a:off x="4191000" y="3048000"/>
            <a:ext cx="60325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514" name="Line 33"/>
          <p:cNvSpPr>
            <a:spLocks noChangeShapeType="1"/>
          </p:cNvSpPr>
          <p:nvPr/>
        </p:nvSpPr>
        <p:spPr bwMode="auto">
          <a:xfrm>
            <a:off x="6781800" y="3048000"/>
            <a:ext cx="4572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105759" y="3457575"/>
            <a:ext cx="3628931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20,000BV/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mth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1516" name="TextBox 25"/>
          <p:cNvSpPr txBox="1">
            <a:spLocks noChangeArrowheads="1"/>
          </p:cNvSpPr>
          <p:nvPr/>
        </p:nvSpPr>
        <p:spPr bwMode="auto">
          <a:xfrm>
            <a:off x="3523806" y="304801"/>
            <a:ext cx="4326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Arial"/>
              </a:rPr>
              <a:t>2) Base 10 = 400BV</a:t>
            </a: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6840538" y="3425703"/>
            <a:ext cx="32004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20,000BV/</a:t>
            </a:r>
            <a:r>
              <a:rPr lang="en-US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mth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                     </a:t>
            </a: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2029559" y="4752975"/>
            <a:ext cx="4060947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20,000/500Bv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=40 UFOs</a:t>
            </a:r>
            <a:endParaRPr lang="en-US" sz="3200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6840538" y="4721103"/>
            <a:ext cx="3909646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20,000/500Bv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anose="020B0600070205080204" pitchFamily="34" charset="-128"/>
                <a:cs typeface="Arial"/>
              </a:rPr>
              <a:t>=40 UFOs</a:t>
            </a:r>
            <a:endParaRPr lang="en-US" sz="3200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61821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ea typeface="+mj-ea"/>
              </a:rPr>
              <a:t>Which is easier?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249402" y="2362200"/>
            <a:ext cx="57567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none" dirty="0">
                <a:solidFill>
                  <a:srgbClr val="FFFFFF"/>
                </a:solidFill>
                <a:cs typeface="Arial"/>
              </a:rPr>
              <a:t>200 UnFranchise® Owners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none" dirty="0">
                <a:solidFill>
                  <a:srgbClr val="FFFFFF"/>
                </a:solidFill>
                <a:cs typeface="Arial"/>
              </a:rPr>
              <a:t>Vs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none" dirty="0">
                <a:solidFill>
                  <a:srgbClr val="FFFFFF"/>
                </a:solidFill>
                <a:cs typeface="Arial"/>
              </a:rPr>
              <a:t>40 UnFranchise® Owners</a:t>
            </a:r>
          </a:p>
        </p:txBody>
      </p:sp>
    </p:spTree>
    <p:extLst>
      <p:ext uri="{BB962C8B-B14F-4D97-AF65-F5344CB8AC3E}">
        <p14:creationId xmlns:p14="http://schemas.microsoft.com/office/powerpoint/2010/main" val="399747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636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25296"/>
            <a:ext cx="8229600" cy="5023104"/>
          </a:xfrm>
          <a:effectLst>
            <a:outerShdw algn="ctr" rotWithShape="0">
              <a:schemeClr val="tx2"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Our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WHY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is the reason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WHY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we established our UnFranchise® but lets not let our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WHY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also be the reason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we Fail 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52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636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0967" y="474341"/>
            <a:ext cx="9786004" cy="1143000"/>
          </a:xfrm>
          <a:effectLst>
            <a:outerShdw algn="ctr" rotWithShape="0">
              <a:schemeClr val="tx1">
                <a:alpha val="75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Decide What You are Willing to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Give Up or Overcome to Obtain Goals</a:t>
            </a:r>
          </a:p>
        </p:txBody>
      </p:sp>
      <p:sp>
        <p:nvSpPr>
          <p:cNvPr id="636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0967" y="2209800"/>
            <a:ext cx="8229600" cy="4038600"/>
          </a:xfrm>
          <a:effectLst>
            <a:outerShdw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Emotional Obstacles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- timidity, fear of what other people think, fear of public speaking.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Scheduling Obstacles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- recreational, civic &amp; church responsibilities, family, employment.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Financial Obstacles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- training costs, management tools, support materials.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  <a:latin typeface="Arial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08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636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0967" y="474341"/>
            <a:ext cx="9786004" cy="1143000"/>
          </a:xfrm>
          <a:effectLst>
            <a:outerShdw algn="ctr" rotWithShape="0">
              <a:schemeClr val="tx1"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Emotional Obstacles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0967" y="2209800"/>
            <a:ext cx="8229600" cy="4038600"/>
          </a:xfrm>
          <a:effectLst>
            <a:outerShdw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Timidity, fear of what other people think, fear of public speaking.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Home event : HBP, Wellness, Shop.com Overview, Beauty, TLS </a:t>
            </a:r>
            <a:r>
              <a:rPr lang="en-US" sz="2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etc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thing Positive at Coring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Sharing at MAM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Sharing of testimonial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39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why are we her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hy are we her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why are we here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why are we here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why are we here"/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i.ytimg.com/vi/gY50hnprl9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8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636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0967" y="474341"/>
            <a:ext cx="9786004" cy="1143000"/>
          </a:xfrm>
          <a:effectLst>
            <a:outerShdw algn="ctr" rotWithShape="0">
              <a:schemeClr val="tx1"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Financial Obstacles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636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8007" y="1617341"/>
            <a:ext cx="8229600" cy="4038600"/>
          </a:xfrm>
          <a:effectLst>
            <a:outerShdw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Training costs, management tools, support materials.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Set a Business account and put back all earning until it has accumulate: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USA -  USD2000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Singapore – SGD 3000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Malaysia – RM 80000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Anything excess of can be use for personal expense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>
              <a:lnSpc>
                <a:spcPct val="8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61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986109" y="304801"/>
            <a:ext cx="47500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none" dirty="0">
                <a:solidFill>
                  <a:srgbClr val="FFFFFF"/>
                </a:solidFill>
                <a:cs typeface="Arial"/>
              </a:rPr>
              <a:t>Time Obstacle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none" dirty="0">
                <a:solidFill>
                  <a:srgbClr val="FFFFFF"/>
                </a:solidFill>
                <a:cs typeface="Arial"/>
              </a:rPr>
              <a:t>It is all about Priority</a:t>
            </a:r>
          </a:p>
        </p:txBody>
      </p:sp>
      <p:cxnSp>
        <p:nvCxnSpPr>
          <p:cNvPr id="12293" name="Straight Connector 5"/>
          <p:cNvCxnSpPr>
            <a:cxnSpLocks noChangeShapeType="1"/>
          </p:cNvCxnSpPr>
          <p:nvPr/>
        </p:nvCxnSpPr>
        <p:spPr bwMode="auto">
          <a:xfrm rot="5400000">
            <a:off x="2819400" y="4343400"/>
            <a:ext cx="30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6"/>
          <p:cNvCxnSpPr>
            <a:cxnSpLocks noChangeShapeType="1"/>
          </p:cNvCxnSpPr>
          <p:nvPr/>
        </p:nvCxnSpPr>
        <p:spPr bwMode="auto">
          <a:xfrm rot="5400000">
            <a:off x="5486400" y="4419600"/>
            <a:ext cx="30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8"/>
          <p:cNvCxnSpPr>
            <a:cxnSpLocks noChangeShapeType="1"/>
          </p:cNvCxnSpPr>
          <p:nvPr/>
        </p:nvCxnSpPr>
        <p:spPr bwMode="auto">
          <a:xfrm>
            <a:off x="4343400" y="5867400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4343400" y="2971800"/>
            <a:ext cx="2667000" cy="2895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43400" y="3581400"/>
            <a:ext cx="2667000" cy="228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696200" y="4495801"/>
            <a:ext cx="2667000" cy="830263"/>
            <a:chOff x="6172200" y="4495800"/>
            <a:chExt cx="2667000" cy="83099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172200" y="4495800"/>
              <a:ext cx="2590800" cy="76267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2309" name="TextBox 15"/>
            <p:cNvSpPr txBox="1">
              <a:spLocks noChangeArrowheads="1"/>
            </p:cNvSpPr>
            <p:nvPr/>
          </p:nvSpPr>
          <p:spPr bwMode="auto">
            <a:xfrm>
              <a:off x="6172200" y="4495800"/>
              <a:ext cx="2667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u="none">
                  <a:solidFill>
                    <a:srgbClr val="FF0000"/>
                  </a:solidFill>
                  <a:cs typeface="Arial"/>
                </a:rPr>
                <a:t>Sand: Job, family, social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696200" y="3352800"/>
            <a:ext cx="2667000" cy="914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Water: Sleep, food, etc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648200" y="29718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15000" y="29718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343400" y="23622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334000" y="23622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6324600" y="2373925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848600" y="5602288"/>
            <a:ext cx="2438400" cy="722312"/>
            <a:chOff x="6705600" y="5562600"/>
            <a:chExt cx="2438400" cy="722531"/>
          </a:xfrm>
        </p:grpSpPr>
        <p:sp>
          <p:nvSpPr>
            <p:cNvPr id="18" name="Oval 17"/>
            <p:cNvSpPr/>
            <p:nvPr/>
          </p:nvSpPr>
          <p:spPr bwMode="auto">
            <a:xfrm>
              <a:off x="6705600" y="5562600"/>
              <a:ext cx="914400" cy="53356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rPr>
                <a:t>ma</a:t>
              </a:r>
            </a:p>
          </p:txBody>
        </p:sp>
        <p:sp>
          <p:nvSpPr>
            <p:cNvPr id="12307" name="TextBox 23"/>
            <p:cNvSpPr txBox="1">
              <a:spLocks noChangeArrowheads="1"/>
            </p:cNvSpPr>
            <p:nvPr/>
          </p:nvSpPr>
          <p:spPr bwMode="auto">
            <a:xfrm>
              <a:off x="7753875" y="5638800"/>
              <a:ext cx="13901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u="none">
                  <a:solidFill>
                    <a:srgbClr val="FFFFFF"/>
                  </a:solidFill>
                  <a:cs typeface="Arial"/>
                </a:rPr>
                <a:t>Stone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3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1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986213" y="304801"/>
            <a:ext cx="474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none">
                <a:solidFill>
                  <a:srgbClr val="FFFFFF"/>
                </a:solidFill>
                <a:cs typeface="Arial"/>
              </a:rPr>
              <a:t>It is all about Priority</a:t>
            </a:r>
          </a:p>
        </p:txBody>
      </p:sp>
      <p:cxnSp>
        <p:nvCxnSpPr>
          <p:cNvPr id="13317" name="Straight Connector 5"/>
          <p:cNvCxnSpPr>
            <a:cxnSpLocks noChangeShapeType="1"/>
          </p:cNvCxnSpPr>
          <p:nvPr/>
        </p:nvCxnSpPr>
        <p:spPr bwMode="auto">
          <a:xfrm rot="5400000">
            <a:off x="2819400" y="4343400"/>
            <a:ext cx="30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6"/>
          <p:cNvCxnSpPr>
            <a:cxnSpLocks noChangeShapeType="1"/>
          </p:cNvCxnSpPr>
          <p:nvPr/>
        </p:nvCxnSpPr>
        <p:spPr bwMode="auto">
          <a:xfrm rot="5400000">
            <a:off x="5486400" y="4419600"/>
            <a:ext cx="30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8"/>
          <p:cNvCxnSpPr>
            <a:cxnSpLocks noChangeShapeType="1"/>
          </p:cNvCxnSpPr>
          <p:nvPr/>
        </p:nvCxnSpPr>
        <p:spPr bwMode="auto">
          <a:xfrm>
            <a:off x="4343400" y="5867400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4343400" y="2971800"/>
            <a:ext cx="2667000" cy="2895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43400" y="3581400"/>
            <a:ext cx="2667000" cy="228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u="sng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620000" y="3352801"/>
            <a:ext cx="2667000" cy="830263"/>
            <a:chOff x="6172200" y="4495800"/>
            <a:chExt cx="2667000" cy="83099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172200" y="4495800"/>
              <a:ext cx="2590800" cy="76267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3333" name="TextBox 15"/>
            <p:cNvSpPr txBox="1">
              <a:spLocks noChangeArrowheads="1"/>
            </p:cNvSpPr>
            <p:nvPr/>
          </p:nvSpPr>
          <p:spPr bwMode="auto">
            <a:xfrm>
              <a:off x="6172200" y="4495800"/>
              <a:ext cx="2667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u="none">
                  <a:solidFill>
                    <a:srgbClr val="FF0000"/>
                  </a:solidFill>
                  <a:cs typeface="Arial"/>
                </a:rPr>
                <a:t>Sand: Job, family, social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620000" y="4343400"/>
            <a:ext cx="2667000" cy="914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Water: Sleep, food, etc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724400" y="48768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867400" y="48768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95800" y="41910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867400" y="41910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181600" y="3657600"/>
            <a:ext cx="914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ma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467600" y="2362201"/>
            <a:ext cx="2438400" cy="722313"/>
            <a:chOff x="6705600" y="5562600"/>
            <a:chExt cx="2438400" cy="722531"/>
          </a:xfrm>
        </p:grpSpPr>
        <p:sp>
          <p:nvSpPr>
            <p:cNvPr id="25" name="Oval 24"/>
            <p:cNvSpPr/>
            <p:nvPr/>
          </p:nvSpPr>
          <p:spPr bwMode="auto">
            <a:xfrm>
              <a:off x="6705600" y="5562600"/>
              <a:ext cx="914400" cy="5335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rPr>
                <a:t>ma</a:t>
              </a:r>
            </a:p>
          </p:txBody>
        </p:sp>
        <p:sp>
          <p:nvSpPr>
            <p:cNvPr id="13331" name="TextBox 25"/>
            <p:cNvSpPr txBox="1">
              <a:spLocks noChangeArrowheads="1"/>
            </p:cNvSpPr>
            <p:nvPr/>
          </p:nvSpPr>
          <p:spPr bwMode="auto">
            <a:xfrm>
              <a:off x="7753875" y="5638800"/>
              <a:ext cx="13901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u="none">
                  <a:solidFill>
                    <a:srgbClr val="FFFFFF"/>
                  </a:solidFill>
                  <a:cs typeface="Arial"/>
                </a:rPr>
                <a:t>Stone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3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1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ＭＳ Ｐゴシック"/>
              <a:cs typeface="Arial"/>
            </a:endParaRPr>
          </a:p>
        </p:txBody>
      </p:sp>
      <p:sp>
        <p:nvSpPr>
          <p:cNvPr id="636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3044" y="1149977"/>
            <a:ext cx="9930810" cy="4550736"/>
          </a:xfrm>
          <a:effectLst>
            <a:outerShdw algn="ctr" rotWithShape="0">
              <a:schemeClr val="tx2"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Let’s not Try to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Prioritize our schedule,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 Schedule our Priority</a:t>
            </a:r>
            <a:endParaRPr lang="en-US" sz="6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53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70805" y="1886591"/>
            <a:ext cx="460930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-150" normalizeH="0" baseline="0" noProof="0" dirty="0">
                <a:ln>
                  <a:noFill/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rPr>
              <a:t>Daily Steps</a:t>
            </a: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896445" y="3062515"/>
            <a:ext cx="6651625" cy="3079699"/>
          </a:xfrm>
          <a:custGeom>
            <a:avLst/>
            <a:gdLst>
              <a:gd name="connsiteX0" fmla="*/ 0 w 4512"/>
              <a:gd name="connsiteY0" fmla="*/ 2352 h 2400"/>
              <a:gd name="connsiteX1" fmla="*/ 0 w 4512"/>
              <a:gd name="connsiteY1" fmla="*/ 1728 h 2400"/>
              <a:gd name="connsiteX2" fmla="*/ 576 w 4512"/>
              <a:gd name="connsiteY2" fmla="*/ 1728 h 2400"/>
              <a:gd name="connsiteX3" fmla="*/ 576 w 4512"/>
              <a:gd name="connsiteY3" fmla="*/ 1440 h 2400"/>
              <a:gd name="connsiteX4" fmla="*/ 1152 w 4512"/>
              <a:gd name="connsiteY4" fmla="*/ 1440 h 2400"/>
              <a:gd name="connsiteX5" fmla="*/ 1152 w 4512"/>
              <a:gd name="connsiteY5" fmla="*/ 1152 h 2400"/>
              <a:gd name="connsiteX6" fmla="*/ 1728 w 4512"/>
              <a:gd name="connsiteY6" fmla="*/ 1152 h 2400"/>
              <a:gd name="connsiteX7" fmla="*/ 1728 w 4512"/>
              <a:gd name="connsiteY7" fmla="*/ 864 h 2400"/>
              <a:gd name="connsiteX8" fmla="*/ 2304 w 4512"/>
              <a:gd name="connsiteY8" fmla="*/ 864 h 2400"/>
              <a:gd name="connsiteX9" fmla="*/ 2304 w 4512"/>
              <a:gd name="connsiteY9" fmla="*/ 576 h 2400"/>
              <a:gd name="connsiteX10" fmla="*/ 2880 w 4512"/>
              <a:gd name="connsiteY10" fmla="*/ 576 h 2400"/>
              <a:gd name="connsiteX11" fmla="*/ 2880 w 4512"/>
              <a:gd name="connsiteY11" fmla="*/ 288 h 2400"/>
              <a:gd name="connsiteX12" fmla="*/ 3456 w 4512"/>
              <a:gd name="connsiteY12" fmla="*/ 288 h 2400"/>
              <a:gd name="connsiteX13" fmla="*/ 3456 w 4512"/>
              <a:gd name="connsiteY13" fmla="*/ 0 h 2400"/>
              <a:gd name="connsiteX14" fmla="*/ 4512 w 4512"/>
              <a:gd name="connsiteY14" fmla="*/ 2400 h 2400"/>
              <a:gd name="connsiteX15" fmla="*/ 0 w 4512"/>
              <a:gd name="connsiteY15" fmla="*/ 2400 h 2400"/>
              <a:gd name="connsiteX16" fmla="*/ 0 w 4512"/>
              <a:gd name="connsiteY16" fmla="*/ 2352 h 2400"/>
              <a:gd name="connsiteX0" fmla="*/ 0 w 4549"/>
              <a:gd name="connsiteY0" fmla="*/ 2352 h 2400"/>
              <a:gd name="connsiteX1" fmla="*/ 0 w 4549"/>
              <a:gd name="connsiteY1" fmla="*/ 1728 h 2400"/>
              <a:gd name="connsiteX2" fmla="*/ 576 w 4549"/>
              <a:gd name="connsiteY2" fmla="*/ 1728 h 2400"/>
              <a:gd name="connsiteX3" fmla="*/ 576 w 4549"/>
              <a:gd name="connsiteY3" fmla="*/ 1440 h 2400"/>
              <a:gd name="connsiteX4" fmla="*/ 1152 w 4549"/>
              <a:gd name="connsiteY4" fmla="*/ 1440 h 2400"/>
              <a:gd name="connsiteX5" fmla="*/ 1152 w 4549"/>
              <a:gd name="connsiteY5" fmla="*/ 1152 h 2400"/>
              <a:gd name="connsiteX6" fmla="*/ 1728 w 4549"/>
              <a:gd name="connsiteY6" fmla="*/ 1152 h 2400"/>
              <a:gd name="connsiteX7" fmla="*/ 1728 w 4549"/>
              <a:gd name="connsiteY7" fmla="*/ 864 h 2400"/>
              <a:gd name="connsiteX8" fmla="*/ 2304 w 4549"/>
              <a:gd name="connsiteY8" fmla="*/ 864 h 2400"/>
              <a:gd name="connsiteX9" fmla="*/ 2304 w 4549"/>
              <a:gd name="connsiteY9" fmla="*/ 576 h 2400"/>
              <a:gd name="connsiteX10" fmla="*/ 2880 w 4549"/>
              <a:gd name="connsiteY10" fmla="*/ 576 h 2400"/>
              <a:gd name="connsiteX11" fmla="*/ 2880 w 4549"/>
              <a:gd name="connsiteY11" fmla="*/ 288 h 2400"/>
              <a:gd name="connsiteX12" fmla="*/ 3456 w 4549"/>
              <a:gd name="connsiteY12" fmla="*/ 288 h 2400"/>
              <a:gd name="connsiteX13" fmla="*/ 3456 w 4549"/>
              <a:gd name="connsiteY13" fmla="*/ 0 h 2400"/>
              <a:gd name="connsiteX14" fmla="*/ 4549 w 4549"/>
              <a:gd name="connsiteY14" fmla="*/ 29 h 2400"/>
              <a:gd name="connsiteX15" fmla="*/ 4512 w 4549"/>
              <a:gd name="connsiteY15" fmla="*/ 2400 h 2400"/>
              <a:gd name="connsiteX16" fmla="*/ 0 w 4549"/>
              <a:gd name="connsiteY16" fmla="*/ 2400 h 2400"/>
              <a:gd name="connsiteX17" fmla="*/ 0 w 4549"/>
              <a:gd name="connsiteY17" fmla="*/ 2352 h 2400"/>
              <a:gd name="connsiteX0" fmla="*/ 4549 w 4549"/>
              <a:gd name="connsiteY0" fmla="*/ 0 h 2371"/>
              <a:gd name="connsiteX1" fmla="*/ 4512 w 4549"/>
              <a:gd name="connsiteY1" fmla="*/ 2371 h 2371"/>
              <a:gd name="connsiteX2" fmla="*/ 0 w 4549"/>
              <a:gd name="connsiteY2" fmla="*/ 2371 h 2371"/>
              <a:gd name="connsiteX3" fmla="*/ 0 w 4549"/>
              <a:gd name="connsiteY3" fmla="*/ 2323 h 2371"/>
              <a:gd name="connsiteX4" fmla="*/ 0 w 4549"/>
              <a:gd name="connsiteY4" fmla="*/ 1699 h 2371"/>
              <a:gd name="connsiteX5" fmla="*/ 576 w 4549"/>
              <a:gd name="connsiteY5" fmla="*/ 1699 h 2371"/>
              <a:gd name="connsiteX6" fmla="*/ 576 w 4549"/>
              <a:gd name="connsiteY6" fmla="*/ 1411 h 2371"/>
              <a:gd name="connsiteX7" fmla="*/ 1152 w 4549"/>
              <a:gd name="connsiteY7" fmla="*/ 1411 h 2371"/>
              <a:gd name="connsiteX8" fmla="*/ 1152 w 4549"/>
              <a:gd name="connsiteY8" fmla="*/ 1123 h 2371"/>
              <a:gd name="connsiteX9" fmla="*/ 1728 w 4549"/>
              <a:gd name="connsiteY9" fmla="*/ 1123 h 2371"/>
              <a:gd name="connsiteX10" fmla="*/ 1728 w 4549"/>
              <a:gd name="connsiteY10" fmla="*/ 835 h 2371"/>
              <a:gd name="connsiteX11" fmla="*/ 2304 w 4549"/>
              <a:gd name="connsiteY11" fmla="*/ 835 h 2371"/>
              <a:gd name="connsiteX12" fmla="*/ 2304 w 4549"/>
              <a:gd name="connsiteY12" fmla="*/ 547 h 2371"/>
              <a:gd name="connsiteX13" fmla="*/ 2880 w 4549"/>
              <a:gd name="connsiteY13" fmla="*/ 547 h 2371"/>
              <a:gd name="connsiteX14" fmla="*/ 2880 w 4549"/>
              <a:gd name="connsiteY14" fmla="*/ 259 h 2371"/>
              <a:gd name="connsiteX15" fmla="*/ 3456 w 4549"/>
              <a:gd name="connsiteY15" fmla="*/ 259 h 2371"/>
              <a:gd name="connsiteX16" fmla="*/ 3515 w 4549"/>
              <a:gd name="connsiteY16" fmla="*/ 29 h 2371"/>
              <a:gd name="connsiteX0" fmla="*/ 4549 w 4549"/>
              <a:gd name="connsiteY0" fmla="*/ 0 h 2371"/>
              <a:gd name="connsiteX1" fmla="*/ 4512 w 4549"/>
              <a:gd name="connsiteY1" fmla="*/ 2371 h 2371"/>
              <a:gd name="connsiteX2" fmla="*/ 0 w 4549"/>
              <a:gd name="connsiteY2" fmla="*/ 2371 h 2371"/>
              <a:gd name="connsiteX3" fmla="*/ 0 w 4549"/>
              <a:gd name="connsiteY3" fmla="*/ 2323 h 2371"/>
              <a:gd name="connsiteX4" fmla="*/ 0 w 4549"/>
              <a:gd name="connsiteY4" fmla="*/ 1699 h 2371"/>
              <a:gd name="connsiteX5" fmla="*/ 576 w 4549"/>
              <a:gd name="connsiteY5" fmla="*/ 1699 h 2371"/>
              <a:gd name="connsiteX6" fmla="*/ 576 w 4549"/>
              <a:gd name="connsiteY6" fmla="*/ 1411 h 2371"/>
              <a:gd name="connsiteX7" fmla="*/ 1152 w 4549"/>
              <a:gd name="connsiteY7" fmla="*/ 1411 h 2371"/>
              <a:gd name="connsiteX8" fmla="*/ 1152 w 4549"/>
              <a:gd name="connsiteY8" fmla="*/ 1123 h 2371"/>
              <a:gd name="connsiteX9" fmla="*/ 1728 w 4549"/>
              <a:gd name="connsiteY9" fmla="*/ 1123 h 2371"/>
              <a:gd name="connsiteX10" fmla="*/ 1728 w 4549"/>
              <a:gd name="connsiteY10" fmla="*/ 835 h 2371"/>
              <a:gd name="connsiteX11" fmla="*/ 2304 w 4549"/>
              <a:gd name="connsiteY11" fmla="*/ 835 h 2371"/>
              <a:gd name="connsiteX12" fmla="*/ 2304 w 4549"/>
              <a:gd name="connsiteY12" fmla="*/ 547 h 2371"/>
              <a:gd name="connsiteX13" fmla="*/ 2880 w 4549"/>
              <a:gd name="connsiteY13" fmla="*/ 547 h 2371"/>
              <a:gd name="connsiteX14" fmla="*/ 2880 w 4549"/>
              <a:gd name="connsiteY14" fmla="*/ 259 h 2371"/>
              <a:gd name="connsiteX15" fmla="*/ 3456 w 4549"/>
              <a:gd name="connsiteY15" fmla="*/ 259 h 2371"/>
              <a:gd name="connsiteX0" fmla="*/ 4549 w 4549"/>
              <a:gd name="connsiteY0" fmla="*/ 0 h 2371"/>
              <a:gd name="connsiteX1" fmla="*/ 4512 w 4549"/>
              <a:gd name="connsiteY1" fmla="*/ 2371 h 2371"/>
              <a:gd name="connsiteX2" fmla="*/ 0 w 4549"/>
              <a:gd name="connsiteY2" fmla="*/ 2371 h 2371"/>
              <a:gd name="connsiteX3" fmla="*/ 0 w 4549"/>
              <a:gd name="connsiteY3" fmla="*/ 2323 h 2371"/>
              <a:gd name="connsiteX4" fmla="*/ 0 w 4549"/>
              <a:gd name="connsiteY4" fmla="*/ 1699 h 2371"/>
              <a:gd name="connsiteX5" fmla="*/ 576 w 4549"/>
              <a:gd name="connsiteY5" fmla="*/ 1699 h 2371"/>
              <a:gd name="connsiteX6" fmla="*/ 576 w 4549"/>
              <a:gd name="connsiteY6" fmla="*/ 1411 h 2371"/>
              <a:gd name="connsiteX7" fmla="*/ 1152 w 4549"/>
              <a:gd name="connsiteY7" fmla="*/ 1411 h 2371"/>
              <a:gd name="connsiteX8" fmla="*/ 1152 w 4549"/>
              <a:gd name="connsiteY8" fmla="*/ 1123 h 2371"/>
              <a:gd name="connsiteX9" fmla="*/ 1728 w 4549"/>
              <a:gd name="connsiteY9" fmla="*/ 1123 h 2371"/>
              <a:gd name="connsiteX10" fmla="*/ 1728 w 4549"/>
              <a:gd name="connsiteY10" fmla="*/ 835 h 2371"/>
              <a:gd name="connsiteX11" fmla="*/ 2304 w 4549"/>
              <a:gd name="connsiteY11" fmla="*/ 835 h 2371"/>
              <a:gd name="connsiteX12" fmla="*/ 2304 w 4549"/>
              <a:gd name="connsiteY12" fmla="*/ 547 h 2371"/>
              <a:gd name="connsiteX13" fmla="*/ 2880 w 4549"/>
              <a:gd name="connsiteY13" fmla="*/ 547 h 2371"/>
              <a:gd name="connsiteX14" fmla="*/ 3456 w 4549"/>
              <a:gd name="connsiteY14" fmla="*/ 259 h 2371"/>
              <a:gd name="connsiteX0" fmla="*/ 4549 w 4549"/>
              <a:gd name="connsiteY0" fmla="*/ 0 h 2371"/>
              <a:gd name="connsiteX1" fmla="*/ 4512 w 4549"/>
              <a:gd name="connsiteY1" fmla="*/ 2371 h 2371"/>
              <a:gd name="connsiteX2" fmla="*/ 0 w 4549"/>
              <a:gd name="connsiteY2" fmla="*/ 2371 h 2371"/>
              <a:gd name="connsiteX3" fmla="*/ 0 w 4549"/>
              <a:gd name="connsiteY3" fmla="*/ 2323 h 2371"/>
              <a:gd name="connsiteX4" fmla="*/ 0 w 4549"/>
              <a:gd name="connsiteY4" fmla="*/ 1699 h 2371"/>
              <a:gd name="connsiteX5" fmla="*/ 576 w 4549"/>
              <a:gd name="connsiteY5" fmla="*/ 1699 h 2371"/>
              <a:gd name="connsiteX6" fmla="*/ 576 w 4549"/>
              <a:gd name="connsiteY6" fmla="*/ 1411 h 2371"/>
              <a:gd name="connsiteX7" fmla="*/ 1152 w 4549"/>
              <a:gd name="connsiteY7" fmla="*/ 1411 h 2371"/>
              <a:gd name="connsiteX8" fmla="*/ 1152 w 4549"/>
              <a:gd name="connsiteY8" fmla="*/ 1123 h 2371"/>
              <a:gd name="connsiteX9" fmla="*/ 1728 w 4549"/>
              <a:gd name="connsiteY9" fmla="*/ 1123 h 2371"/>
              <a:gd name="connsiteX10" fmla="*/ 1728 w 4549"/>
              <a:gd name="connsiteY10" fmla="*/ 835 h 2371"/>
              <a:gd name="connsiteX11" fmla="*/ 2304 w 4549"/>
              <a:gd name="connsiteY11" fmla="*/ 835 h 2371"/>
              <a:gd name="connsiteX12" fmla="*/ 2304 w 4549"/>
              <a:gd name="connsiteY12" fmla="*/ 547 h 2371"/>
              <a:gd name="connsiteX13" fmla="*/ 2880 w 4549"/>
              <a:gd name="connsiteY13" fmla="*/ 547 h 2371"/>
              <a:gd name="connsiteX0" fmla="*/ 4549 w 4549"/>
              <a:gd name="connsiteY0" fmla="*/ 0 h 2371"/>
              <a:gd name="connsiteX1" fmla="*/ 4512 w 4549"/>
              <a:gd name="connsiteY1" fmla="*/ 2371 h 2371"/>
              <a:gd name="connsiteX2" fmla="*/ 0 w 4549"/>
              <a:gd name="connsiteY2" fmla="*/ 2371 h 2371"/>
              <a:gd name="connsiteX3" fmla="*/ 0 w 4549"/>
              <a:gd name="connsiteY3" fmla="*/ 2323 h 2371"/>
              <a:gd name="connsiteX4" fmla="*/ 0 w 4549"/>
              <a:gd name="connsiteY4" fmla="*/ 1699 h 2371"/>
              <a:gd name="connsiteX5" fmla="*/ 576 w 4549"/>
              <a:gd name="connsiteY5" fmla="*/ 1699 h 2371"/>
              <a:gd name="connsiteX6" fmla="*/ 576 w 4549"/>
              <a:gd name="connsiteY6" fmla="*/ 1411 h 2371"/>
              <a:gd name="connsiteX7" fmla="*/ 1152 w 4549"/>
              <a:gd name="connsiteY7" fmla="*/ 1411 h 2371"/>
              <a:gd name="connsiteX8" fmla="*/ 1152 w 4549"/>
              <a:gd name="connsiteY8" fmla="*/ 1123 h 2371"/>
              <a:gd name="connsiteX9" fmla="*/ 1728 w 4549"/>
              <a:gd name="connsiteY9" fmla="*/ 1123 h 2371"/>
              <a:gd name="connsiteX10" fmla="*/ 1728 w 4549"/>
              <a:gd name="connsiteY10" fmla="*/ 835 h 2371"/>
              <a:gd name="connsiteX11" fmla="*/ 2304 w 4549"/>
              <a:gd name="connsiteY11" fmla="*/ 835 h 2371"/>
              <a:gd name="connsiteX12" fmla="*/ 2304 w 4549"/>
              <a:gd name="connsiteY12" fmla="*/ 547 h 2371"/>
              <a:gd name="connsiteX13" fmla="*/ 2880 w 4549"/>
              <a:gd name="connsiteY13" fmla="*/ 547 h 2371"/>
              <a:gd name="connsiteX14" fmla="*/ 4549 w 4549"/>
              <a:gd name="connsiteY14" fmla="*/ 0 h 2371"/>
              <a:gd name="connsiteX0" fmla="*/ 4549 w 4549"/>
              <a:gd name="connsiteY0" fmla="*/ 0 h 2377"/>
              <a:gd name="connsiteX1" fmla="*/ 4512 w 4549"/>
              <a:gd name="connsiteY1" fmla="*/ 2371 h 2377"/>
              <a:gd name="connsiteX2" fmla="*/ 2981 w 4549"/>
              <a:gd name="connsiteY2" fmla="*/ 2377 h 2377"/>
              <a:gd name="connsiteX3" fmla="*/ 0 w 4549"/>
              <a:gd name="connsiteY3" fmla="*/ 2371 h 2377"/>
              <a:gd name="connsiteX4" fmla="*/ 0 w 4549"/>
              <a:gd name="connsiteY4" fmla="*/ 2323 h 2377"/>
              <a:gd name="connsiteX5" fmla="*/ 0 w 4549"/>
              <a:gd name="connsiteY5" fmla="*/ 1699 h 2377"/>
              <a:gd name="connsiteX6" fmla="*/ 576 w 4549"/>
              <a:gd name="connsiteY6" fmla="*/ 1699 h 2377"/>
              <a:gd name="connsiteX7" fmla="*/ 576 w 4549"/>
              <a:gd name="connsiteY7" fmla="*/ 1411 h 2377"/>
              <a:gd name="connsiteX8" fmla="*/ 1152 w 4549"/>
              <a:gd name="connsiteY8" fmla="*/ 1411 h 2377"/>
              <a:gd name="connsiteX9" fmla="*/ 1152 w 4549"/>
              <a:gd name="connsiteY9" fmla="*/ 1123 h 2377"/>
              <a:gd name="connsiteX10" fmla="*/ 1728 w 4549"/>
              <a:gd name="connsiteY10" fmla="*/ 1123 h 2377"/>
              <a:gd name="connsiteX11" fmla="*/ 1728 w 4549"/>
              <a:gd name="connsiteY11" fmla="*/ 835 h 2377"/>
              <a:gd name="connsiteX12" fmla="*/ 2304 w 4549"/>
              <a:gd name="connsiteY12" fmla="*/ 835 h 2377"/>
              <a:gd name="connsiteX13" fmla="*/ 2304 w 4549"/>
              <a:gd name="connsiteY13" fmla="*/ 547 h 2377"/>
              <a:gd name="connsiteX14" fmla="*/ 2880 w 4549"/>
              <a:gd name="connsiteY14" fmla="*/ 547 h 2377"/>
              <a:gd name="connsiteX15" fmla="*/ 4549 w 4549"/>
              <a:gd name="connsiteY15" fmla="*/ 0 h 2377"/>
              <a:gd name="connsiteX0" fmla="*/ 2880 w 4512"/>
              <a:gd name="connsiteY0" fmla="*/ 0 h 1830"/>
              <a:gd name="connsiteX1" fmla="*/ 4512 w 4512"/>
              <a:gd name="connsiteY1" fmla="*/ 1824 h 1830"/>
              <a:gd name="connsiteX2" fmla="*/ 2981 w 4512"/>
              <a:gd name="connsiteY2" fmla="*/ 1830 h 1830"/>
              <a:gd name="connsiteX3" fmla="*/ 0 w 4512"/>
              <a:gd name="connsiteY3" fmla="*/ 1824 h 1830"/>
              <a:gd name="connsiteX4" fmla="*/ 0 w 4512"/>
              <a:gd name="connsiteY4" fmla="*/ 1776 h 1830"/>
              <a:gd name="connsiteX5" fmla="*/ 0 w 4512"/>
              <a:gd name="connsiteY5" fmla="*/ 1152 h 1830"/>
              <a:gd name="connsiteX6" fmla="*/ 576 w 4512"/>
              <a:gd name="connsiteY6" fmla="*/ 1152 h 1830"/>
              <a:gd name="connsiteX7" fmla="*/ 576 w 4512"/>
              <a:gd name="connsiteY7" fmla="*/ 864 h 1830"/>
              <a:gd name="connsiteX8" fmla="*/ 1152 w 4512"/>
              <a:gd name="connsiteY8" fmla="*/ 864 h 1830"/>
              <a:gd name="connsiteX9" fmla="*/ 1152 w 4512"/>
              <a:gd name="connsiteY9" fmla="*/ 576 h 1830"/>
              <a:gd name="connsiteX10" fmla="*/ 1728 w 4512"/>
              <a:gd name="connsiteY10" fmla="*/ 576 h 1830"/>
              <a:gd name="connsiteX11" fmla="*/ 1728 w 4512"/>
              <a:gd name="connsiteY11" fmla="*/ 288 h 1830"/>
              <a:gd name="connsiteX12" fmla="*/ 2304 w 4512"/>
              <a:gd name="connsiteY12" fmla="*/ 288 h 1830"/>
              <a:gd name="connsiteX13" fmla="*/ 2304 w 4512"/>
              <a:gd name="connsiteY13" fmla="*/ 0 h 1830"/>
              <a:gd name="connsiteX14" fmla="*/ 2880 w 4512"/>
              <a:gd name="connsiteY14" fmla="*/ 0 h 1830"/>
              <a:gd name="connsiteX0" fmla="*/ 2981 w 4571"/>
              <a:gd name="connsiteY0" fmla="*/ 1830 h 1882"/>
              <a:gd name="connsiteX1" fmla="*/ 0 w 4571"/>
              <a:gd name="connsiteY1" fmla="*/ 1824 h 1882"/>
              <a:gd name="connsiteX2" fmla="*/ 0 w 4571"/>
              <a:gd name="connsiteY2" fmla="*/ 1776 h 1882"/>
              <a:gd name="connsiteX3" fmla="*/ 0 w 4571"/>
              <a:gd name="connsiteY3" fmla="*/ 1152 h 1882"/>
              <a:gd name="connsiteX4" fmla="*/ 576 w 4571"/>
              <a:gd name="connsiteY4" fmla="*/ 1152 h 1882"/>
              <a:gd name="connsiteX5" fmla="*/ 576 w 4571"/>
              <a:gd name="connsiteY5" fmla="*/ 864 h 1882"/>
              <a:gd name="connsiteX6" fmla="*/ 1152 w 4571"/>
              <a:gd name="connsiteY6" fmla="*/ 864 h 1882"/>
              <a:gd name="connsiteX7" fmla="*/ 1152 w 4571"/>
              <a:gd name="connsiteY7" fmla="*/ 576 h 1882"/>
              <a:gd name="connsiteX8" fmla="*/ 1728 w 4571"/>
              <a:gd name="connsiteY8" fmla="*/ 576 h 1882"/>
              <a:gd name="connsiteX9" fmla="*/ 1728 w 4571"/>
              <a:gd name="connsiteY9" fmla="*/ 288 h 1882"/>
              <a:gd name="connsiteX10" fmla="*/ 2304 w 4571"/>
              <a:gd name="connsiteY10" fmla="*/ 288 h 1882"/>
              <a:gd name="connsiteX11" fmla="*/ 2304 w 4571"/>
              <a:gd name="connsiteY11" fmla="*/ 0 h 1882"/>
              <a:gd name="connsiteX12" fmla="*/ 2880 w 4571"/>
              <a:gd name="connsiteY12" fmla="*/ 0 h 1882"/>
              <a:gd name="connsiteX13" fmla="*/ 4571 w 4571"/>
              <a:gd name="connsiteY13" fmla="*/ 1882 h 1882"/>
              <a:gd name="connsiteX0" fmla="*/ 2981 w 2981"/>
              <a:gd name="connsiteY0" fmla="*/ 1830 h 1830"/>
              <a:gd name="connsiteX1" fmla="*/ 0 w 2981"/>
              <a:gd name="connsiteY1" fmla="*/ 1824 h 1830"/>
              <a:gd name="connsiteX2" fmla="*/ 0 w 2981"/>
              <a:gd name="connsiteY2" fmla="*/ 1776 h 1830"/>
              <a:gd name="connsiteX3" fmla="*/ 0 w 2981"/>
              <a:gd name="connsiteY3" fmla="*/ 1152 h 1830"/>
              <a:gd name="connsiteX4" fmla="*/ 576 w 2981"/>
              <a:gd name="connsiteY4" fmla="*/ 1152 h 1830"/>
              <a:gd name="connsiteX5" fmla="*/ 576 w 2981"/>
              <a:gd name="connsiteY5" fmla="*/ 864 h 1830"/>
              <a:gd name="connsiteX6" fmla="*/ 1152 w 2981"/>
              <a:gd name="connsiteY6" fmla="*/ 864 h 1830"/>
              <a:gd name="connsiteX7" fmla="*/ 1152 w 2981"/>
              <a:gd name="connsiteY7" fmla="*/ 576 h 1830"/>
              <a:gd name="connsiteX8" fmla="*/ 1728 w 2981"/>
              <a:gd name="connsiteY8" fmla="*/ 576 h 1830"/>
              <a:gd name="connsiteX9" fmla="*/ 1728 w 2981"/>
              <a:gd name="connsiteY9" fmla="*/ 288 h 1830"/>
              <a:gd name="connsiteX10" fmla="*/ 2304 w 2981"/>
              <a:gd name="connsiteY10" fmla="*/ 288 h 1830"/>
              <a:gd name="connsiteX11" fmla="*/ 2304 w 2981"/>
              <a:gd name="connsiteY11" fmla="*/ 0 h 1830"/>
              <a:gd name="connsiteX12" fmla="*/ 2880 w 2981"/>
              <a:gd name="connsiteY12" fmla="*/ 0 h 1830"/>
              <a:gd name="connsiteX0" fmla="*/ 2981 w 2983"/>
              <a:gd name="connsiteY0" fmla="*/ 1830 h 1830"/>
              <a:gd name="connsiteX1" fmla="*/ 0 w 2983"/>
              <a:gd name="connsiteY1" fmla="*/ 1824 h 1830"/>
              <a:gd name="connsiteX2" fmla="*/ 0 w 2983"/>
              <a:gd name="connsiteY2" fmla="*/ 1776 h 1830"/>
              <a:gd name="connsiteX3" fmla="*/ 0 w 2983"/>
              <a:gd name="connsiteY3" fmla="*/ 1152 h 1830"/>
              <a:gd name="connsiteX4" fmla="*/ 576 w 2983"/>
              <a:gd name="connsiteY4" fmla="*/ 1152 h 1830"/>
              <a:gd name="connsiteX5" fmla="*/ 576 w 2983"/>
              <a:gd name="connsiteY5" fmla="*/ 864 h 1830"/>
              <a:gd name="connsiteX6" fmla="*/ 1152 w 2983"/>
              <a:gd name="connsiteY6" fmla="*/ 864 h 1830"/>
              <a:gd name="connsiteX7" fmla="*/ 1152 w 2983"/>
              <a:gd name="connsiteY7" fmla="*/ 576 h 1830"/>
              <a:gd name="connsiteX8" fmla="*/ 1728 w 2983"/>
              <a:gd name="connsiteY8" fmla="*/ 576 h 1830"/>
              <a:gd name="connsiteX9" fmla="*/ 1728 w 2983"/>
              <a:gd name="connsiteY9" fmla="*/ 288 h 1830"/>
              <a:gd name="connsiteX10" fmla="*/ 2304 w 2983"/>
              <a:gd name="connsiteY10" fmla="*/ 288 h 1830"/>
              <a:gd name="connsiteX11" fmla="*/ 2304 w 2983"/>
              <a:gd name="connsiteY11" fmla="*/ 0 h 1830"/>
              <a:gd name="connsiteX12" fmla="*/ 2983 w 2983"/>
              <a:gd name="connsiteY12" fmla="*/ 0 h 1830"/>
              <a:gd name="connsiteX0" fmla="*/ 2981 w 2983"/>
              <a:gd name="connsiteY0" fmla="*/ 1830 h 1830"/>
              <a:gd name="connsiteX1" fmla="*/ 0 w 2983"/>
              <a:gd name="connsiteY1" fmla="*/ 1824 h 1830"/>
              <a:gd name="connsiteX2" fmla="*/ 0 w 2983"/>
              <a:gd name="connsiteY2" fmla="*/ 1776 h 1830"/>
              <a:gd name="connsiteX3" fmla="*/ 0 w 2983"/>
              <a:gd name="connsiteY3" fmla="*/ 1152 h 1830"/>
              <a:gd name="connsiteX4" fmla="*/ 576 w 2983"/>
              <a:gd name="connsiteY4" fmla="*/ 1152 h 1830"/>
              <a:gd name="connsiteX5" fmla="*/ 576 w 2983"/>
              <a:gd name="connsiteY5" fmla="*/ 864 h 1830"/>
              <a:gd name="connsiteX6" fmla="*/ 1152 w 2983"/>
              <a:gd name="connsiteY6" fmla="*/ 864 h 1830"/>
              <a:gd name="connsiteX7" fmla="*/ 1152 w 2983"/>
              <a:gd name="connsiteY7" fmla="*/ 576 h 1830"/>
              <a:gd name="connsiteX8" fmla="*/ 1728 w 2983"/>
              <a:gd name="connsiteY8" fmla="*/ 576 h 1830"/>
              <a:gd name="connsiteX9" fmla="*/ 1728 w 2983"/>
              <a:gd name="connsiteY9" fmla="*/ 288 h 1830"/>
              <a:gd name="connsiteX10" fmla="*/ 2304 w 2983"/>
              <a:gd name="connsiteY10" fmla="*/ 288 h 1830"/>
              <a:gd name="connsiteX11" fmla="*/ 2304 w 2983"/>
              <a:gd name="connsiteY11" fmla="*/ 0 h 1830"/>
              <a:gd name="connsiteX12" fmla="*/ 2983 w 2983"/>
              <a:gd name="connsiteY12" fmla="*/ 0 h 1830"/>
              <a:gd name="connsiteX0" fmla="*/ 2989 w 2991"/>
              <a:gd name="connsiteY0" fmla="*/ 1830 h 1830"/>
              <a:gd name="connsiteX1" fmla="*/ 8 w 2991"/>
              <a:gd name="connsiteY1" fmla="*/ 1824 h 1830"/>
              <a:gd name="connsiteX2" fmla="*/ 0 w 2991"/>
              <a:gd name="connsiteY2" fmla="*/ 1557 h 1830"/>
              <a:gd name="connsiteX3" fmla="*/ 8 w 2991"/>
              <a:gd name="connsiteY3" fmla="*/ 1776 h 1830"/>
              <a:gd name="connsiteX4" fmla="*/ 8 w 2991"/>
              <a:gd name="connsiteY4" fmla="*/ 1152 h 1830"/>
              <a:gd name="connsiteX5" fmla="*/ 584 w 2991"/>
              <a:gd name="connsiteY5" fmla="*/ 1152 h 1830"/>
              <a:gd name="connsiteX6" fmla="*/ 584 w 2991"/>
              <a:gd name="connsiteY6" fmla="*/ 864 h 1830"/>
              <a:gd name="connsiteX7" fmla="*/ 1160 w 2991"/>
              <a:gd name="connsiteY7" fmla="*/ 864 h 1830"/>
              <a:gd name="connsiteX8" fmla="*/ 1160 w 2991"/>
              <a:gd name="connsiteY8" fmla="*/ 576 h 1830"/>
              <a:gd name="connsiteX9" fmla="*/ 1736 w 2991"/>
              <a:gd name="connsiteY9" fmla="*/ 576 h 1830"/>
              <a:gd name="connsiteX10" fmla="*/ 1736 w 2991"/>
              <a:gd name="connsiteY10" fmla="*/ 288 h 1830"/>
              <a:gd name="connsiteX11" fmla="*/ 2312 w 2991"/>
              <a:gd name="connsiteY11" fmla="*/ 288 h 1830"/>
              <a:gd name="connsiteX12" fmla="*/ 2312 w 2991"/>
              <a:gd name="connsiteY12" fmla="*/ 0 h 1830"/>
              <a:gd name="connsiteX13" fmla="*/ 2991 w 2991"/>
              <a:gd name="connsiteY13" fmla="*/ 0 h 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1" h="1830">
                <a:moveTo>
                  <a:pt x="2989" y="1830"/>
                </a:moveTo>
                <a:lnTo>
                  <a:pt x="8" y="1824"/>
                </a:lnTo>
                <a:cubicBezTo>
                  <a:pt x="5" y="1822"/>
                  <a:pt x="3" y="1559"/>
                  <a:pt x="0" y="1557"/>
                </a:cubicBezTo>
                <a:cubicBezTo>
                  <a:pt x="3" y="1543"/>
                  <a:pt x="5" y="1790"/>
                  <a:pt x="8" y="1776"/>
                </a:cubicBezTo>
                <a:lnTo>
                  <a:pt x="8" y="1152"/>
                </a:lnTo>
                <a:lnTo>
                  <a:pt x="584" y="1152"/>
                </a:lnTo>
                <a:lnTo>
                  <a:pt x="584" y="864"/>
                </a:lnTo>
                <a:lnTo>
                  <a:pt x="1160" y="864"/>
                </a:lnTo>
                <a:lnTo>
                  <a:pt x="1160" y="576"/>
                </a:lnTo>
                <a:lnTo>
                  <a:pt x="1736" y="576"/>
                </a:lnTo>
                <a:lnTo>
                  <a:pt x="1736" y="288"/>
                </a:lnTo>
                <a:lnTo>
                  <a:pt x="2312" y="288"/>
                </a:lnTo>
                <a:lnTo>
                  <a:pt x="2312" y="0"/>
                </a:lnTo>
                <a:lnTo>
                  <a:pt x="2991" y="0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8517" y="5033365"/>
            <a:ext cx="99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1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268673" y="4540652"/>
            <a:ext cx="99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2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18829" y="4047939"/>
            <a:ext cx="99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3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768985" y="3555226"/>
            <a:ext cx="99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4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019142" y="3062513"/>
            <a:ext cx="99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5</a:t>
            </a:r>
          </a:p>
        </p:txBody>
      </p:sp>
      <p:pic>
        <p:nvPicPr>
          <p:cNvPr id="9" name="Picture 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417" y="3327821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105" y="2851958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036" y="2358275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018" y="3837212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443" y="4966290"/>
            <a:ext cx="1314450" cy="1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53"/>
          <p:cNvSpPr>
            <a:spLocks noChangeArrowheads="1"/>
          </p:cNvSpPr>
          <p:nvPr/>
        </p:nvSpPr>
        <p:spPr bwMode="auto">
          <a:xfrm>
            <a:off x="6876142" y="5653313"/>
            <a:ext cx="38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/>
            </a:endParaRPr>
          </a:p>
        </p:txBody>
      </p:sp>
      <p:sp>
        <p:nvSpPr>
          <p:cNvPr id="15" name="Text Box 260"/>
          <p:cNvSpPr txBox="1">
            <a:spLocks noChangeArrowheads="1"/>
          </p:cNvSpPr>
          <p:nvPr/>
        </p:nvSpPr>
        <p:spPr bwMode="auto">
          <a:xfrm>
            <a:off x="6128010" y="4842912"/>
            <a:ext cx="318661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286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Talk/call to 1-3 People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Book 1 Appointment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Add 2 Possibilities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495822" y="452914"/>
            <a:ext cx="3275417" cy="2378076"/>
            <a:chOff x="7822842" y="452914"/>
            <a:chExt cx="2377630" cy="2378076"/>
          </a:xfrm>
        </p:grpSpPr>
        <p:sp>
          <p:nvSpPr>
            <p:cNvPr id="17" name="AutoShape 254"/>
            <p:cNvSpPr>
              <a:spLocks noChangeArrowheads="1"/>
            </p:cNvSpPr>
            <p:nvPr/>
          </p:nvSpPr>
          <p:spPr bwMode="auto">
            <a:xfrm>
              <a:off x="7822842" y="452914"/>
              <a:ext cx="2377630" cy="2378076"/>
            </a:xfrm>
            <a:prstGeom prst="star32">
              <a:avLst>
                <a:gd name="adj" fmla="val 425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>
              <a:off x="8052639" y="1348373"/>
              <a:ext cx="19142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Talked to 5-15 People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Booked 5 Appointments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Added 10 Possibilities</a:t>
              </a:r>
            </a:p>
          </p:txBody>
        </p:sp>
        <p:sp>
          <p:nvSpPr>
            <p:cNvPr id="19" name="Text Box 257"/>
            <p:cNvSpPr txBox="1">
              <a:spLocks noChangeArrowheads="1"/>
            </p:cNvSpPr>
            <p:nvPr/>
          </p:nvSpPr>
          <p:spPr bwMode="auto">
            <a:xfrm>
              <a:off x="8085642" y="880059"/>
              <a:ext cx="184819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Weekly Goal</a:t>
              </a:r>
            </a:p>
          </p:txBody>
        </p:sp>
      </p:grpSp>
      <p:sp>
        <p:nvSpPr>
          <p:cNvPr id="20" name="Text Box 259"/>
          <p:cNvSpPr txBox="1">
            <a:spLocks noChangeArrowheads="1"/>
          </p:cNvSpPr>
          <p:nvPr/>
        </p:nvSpPr>
        <p:spPr bwMode="auto">
          <a:xfrm>
            <a:off x="970805" y="1364604"/>
            <a:ext cx="6519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F0052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Goal Staircase to </a:t>
            </a:r>
            <a:r>
              <a:rPr lang="en-US" u="none" dirty="0">
                <a:solidFill>
                  <a:srgbClr val="9F0052"/>
                </a:solidFill>
                <a:latin typeface="Calibri" panose="020F0502020204030204"/>
              </a:rPr>
              <a:t>USD2100 /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F0052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week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2096" y="4828750"/>
            <a:ext cx="28155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Goal Statement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to Audio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72312" y="4367085"/>
            <a:ext cx="2397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DAY STEPS</a:t>
            </a:r>
          </a:p>
        </p:txBody>
      </p:sp>
    </p:spTree>
    <p:extLst>
      <p:ext uri="{BB962C8B-B14F-4D97-AF65-F5344CB8AC3E}">
        <p14:creationId xmlns:p14="http://schemas.microsoft.com/office/powerpoint/2010/main" val="24514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70805" y="1904097"/>
            <a:ext cx="460930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-150" normalizeH="0" baseline="0" noProof="0" dirty="0">
                <a:ln>
                  <a:noFill/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rPr>
              <a:t>Weekly Steps</a:t>
            </a:r>
          </a:p>
        </p:txBody>
      </p: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4059288" y="3646879"/>
            <a:ext cx="1427163" cy="1113151"/>
            <a:chOff x="1023" y="2526"/>
            <a:chExt cx="899" cy="576"/>
          </a:xfrm>
          <a:effectLst/>
        </p:grpSpPr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>
              <a:off x="1104" y="2526"/>
              <a:ext cx="720" cy="576"/>
            </a:xfrm>
            <a:prstGeom prst="star32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endParaRPr>
            </a:p>
          </p:txBody>
        </p:sp>
        <p:sp>
          <p:nvSpPr>
            <p:cNvPr id="25" name="Text Box 55"/>
            <p:cNvSpPr txBox="1">
              <a:spLocks noChangeArrowheads="1"/>
            </p:cNvSpPr>
            <p:nvPr/>
          </p:nvSpPr>
          <p:spPr bwMode="auto">
            <a:xfrm>
              <a:off x="1023" y="2554"/>
              <a:ext cx="899" cy="506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WEEKLY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GOAL</a:t>
              </a:r>
            </a:p>
          </p:txBody>
        </p:sp>
      </p:grp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7520037" y="1678312"/>
            <a:ext cx="1427163" cy="1113153"/>
            <a:chOff x="1032" y="2581"/>
            <a:chExt cx="899" cy="576"/>
          </a:xfrm>
          <a:effectLst/>
        </p:grpSpPr>
        <p:sp>
          <p:nvSpPr>
            <p:cNvPr id="27" name="AutoShape 54"/>
            <p:cNvSpPr>
              <a:spLocks noChangeArrowheads="1"/>
            </p:cNvSpPr>
            <p:nvPr/>
          </p:nvSpPr>
          <p:spPr bwMode="auto">
            <a:xfrm>
              <a:off x="1122" y="2581"/>
              <a:ext cx="720" cy="576"/>
            </a:xfrm>
            <a:prstGeom prst="star32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endParaRPr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1032" y="2632"/>
              <a:ext cx="899" cy="506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WEEKLY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GOAL</a:t>
              </a:r>
            </a:p>
          </p:txBody>
        </p:sp>
      </p:grp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5897610" y="2596983"/>
            <a:ext cx="1427163" cy="1113151"/>
            <a:chOff x="1032" y="2636"/>
            <a:chExt cx="899" cy="576"/>
          </a:xfrm>
          <a:effectLst/>
        </p:grpSpPr>
        <p:sp>
          <p:nvSpPr>
            <p:cNvPr id="30" name="AutoShape 54"/>
            <p:cNvSpPr>
              <a:spLocks noChangeArrowheads="1"/>
            </p:cNvSpPr>
            <p:nvPr/>
          </p:nvSpPr>
          <p:spPr bwMode="auto">
            <a:xfrm>
              <a:off x="1122" y="2636"/>
              <a:ext cx="720" cy="576"/>
            </a:xfrm>
            <a:prstGeom prst="star32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endParaRPr>
            </a:p>
          </p:txBody>
        </p:sp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1032" y="2672"/>
              <a:ext cx="899" cy="506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WEEKLY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GOAL</a:t>
              </a:r>
            </a:p>
          </p:txBody>
        </p:sp>
      </p:grpSp>
      <p:grpSp>
        <p:nvGrpSpPr>
          <p:cNvPr id="32" name="Group 112"/>
          <p:cNvGrpSpPr>
            <a:grpSpLocks/>
          </p:cNvGrpSpPr>
          <p:nvPr/>
        </p:nvGrpSpPr>
        <p:grpSpPr bwMode="auto">
          <a:xfrm>
            <a:off x="3179758" y="2267514"/>
            <a:ext cx="6969125" cy="4048125"/>
            <a:chOff x="1049009" y="2428875"/>
            <a:chExt cx="6969783" cy="4048125"/>
          </a:xfrm>
          <a:solidFill>
            <a:schemeClr val="accent2"/>
          </a:solidFill>
          <a:effectLst/>
        </p:grpSpPr>
        <p:grpSp>
          <p:nvGrpSpPr>
            <p:cNvPr id="33" name="Group 103"/>
            <p:cNvGrpSpPr>
              <a:grpSpLocks/>
            </p:cNvGrpSpPr>
            <p:nvPr/>
          </p:nvGrpSpPr>
          <p:grpSpPr bwMode="auto">
            <a:xfrm>
              <a:off x="1049009" y="5400675"/>
              <a:ext cx="1770229" cy="1076325"/>
              <a:chOff x="574018" y="5400675"/>
              <a:chExt cx="1770229" cy="1076325"/>
            </a:xfrm>
            <a:grpFill/>
          </p:grpSpPr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574018" y="5400675"/>
                <a:ext cx="1770229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" fmla="*/ 0 w 4549"/>
                  <a:gd name="connsiteY0" fmla="*/ 2352 h 2400"/>
                  <a:gd name="connsiteX1" fmla="*/ 0 w 4549"/>
                  <a:gd name="connsiteY1" fmla="*/ 1728 h 2400"/>
                  <a:gd name="connsiteX2" fmla="*/ 576 w 4549"/>
                  <a:gd name="connsiteY2" fmla="*/ 1728 h 2400"/>
                  <a:gd name="connsiteX3" fmla="*/ 576 w 4549"/>
                  <a:gd name="connsiteY3" fmla="*/ 1440 h 2400"/>
                  <a:gd name="connsiteX4" fmla="*/ 1152 w 4549"/>
                  <a:gd name="connsiteY4" fmla="*/ 1440 h 2400"/>
                  <a:gd name="connsiteX5" fmla="*/ 1152 w 4549"/>
                  <a:gd name="connsiteY5" fmla="*/ 1152 h 2400"/>
                  <a:gd name="connsiteX6" fmla="*/ 1728 w 4549"/>
                  <a:gd name="connsiteY6" fmla="*/ 1152 h 2400"/>
                  <a:gd name="connsiteX7" fmla="*/ 1728 w 4549"/>
                  <a:gd name="connsiteY7" fmla="*/ 864 h 2400"/>
                  <a:gd name="connsiteX8" fmla="*/ 2304 w 4549"/>
                  <a:gd name="connsiteY8" fmla="*/ 864 h 2400"/>
                  <a:gd name="connsiteX9" fmla="*/ 2304 w 4549"/>
                  <a:gd name="connsiteY9" fmla="*/ 576 h 2400"/>
                  <a:gd name="connsiteX10" fmla="*/ 2880 w 4549"/>
                  <a:gd name="connsiteY10" fmla="*/ 576 h 2400"/>
                  <a:gd name="connsiteX11" fmla="*/ 2880 w 4549"/>
                  <a:gd name="connsiteY11" fmla="*/ 288 h 2400"/>
                  <a:gd name="connsiteX12" fmla="*/ 3456 w 4549"/>
                  <a:gd name="connsiteY12" fmla="*/ 288 h 2400"/>
                  <a:gd name="connsiteX13" fmla="*/ 3456 w 4549"/>
                  <a:gd name="connsiteY13" fmla="*/ 0 h 2400"/>
                  <a:gd name="connsiteX14" fmla="*/ 4549 w 4549"/>
                  <a:gd name="connsiteY14" fmla="*/ 29 h 2400"/>
                  <a:gd name="connsiteX15" fmla="*/ 4512 w 4549"/>
                  <a:gd name="connsiteY15" fmla="*/ 2400 h 2400"/>
                  <a:gd name="connsiteX16" fmla="*/ 0 w 4549"/>
                  <a:gd name="connsiteY16" fmla="*/ 2400 h 2400"/>
                  <a:gd name="connsiteX17" fmla="*/ 0 w 4549"/>
                  <a:gd name="connsiteY17" fmla="*/ 2352 h 2400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16" fmla="*/ 3515 w 4549"/>
                  <a:gd name="connsiteY16" fmla="*/ 2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3456 w 4549"/>
                  <a:gd name="connsiteY14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4549 w 4549"/>
                  <a:gd name="connsiteY14" fmla="*/ 0 h 2371"/>
                  <a:gd name="connsiteX0" fmla="*/ 4549 w 4549"/>
                  <a:gd name="connsiteY0" fmla="*/ 0 h 2377"/>
                  <a:gd name="connsiteX1" fmla="*/ 4512 w 4549"/>
                  <a:gd name="connsiteY1" fmla="*/ 2371 h 2377"/>
                  <a:gd name="connsiteX2" fmla="*/ 2981 w 4549"/>
                  <a:gd name="connsiteY2" fmla="*/ 2377 h 2377"/>
                  <a:gd name="connsiteX3" fmla="*/ 0 w 4549"/>
                  <a:gd name="connsiteY3" fmla="*/ 2371 h 2377"/>
                  <a:gd name="connsiteX4" fmla="*/ 0 w 4549"/>
                  <a:gd name="connsiteY4" fmla="*/ 2323 h 2377"/>
                  <a:gd name="connsiteX5" fmla="*/ 0 w 4549"/>
                  <a:gd name="connsiteY5" fmla="*/ 1699 h 2377"/>
                  <a:gd name="connsiteX6" fmla="*/ 576 w 4549"/>
                  <a:gd name="connsiteY6" fmla="*/ 1699 h 2377"/>
                  <a:gd name="connsiteX7" fmla="*/ 576 w 4549"/>
                  <a:gd name="connsiteY7" fmla="*/ 1411 h 2377"/>
                  <a:gd name="connsiteX8" fmla="*/ 1152 w 4549"/>
                  <a:gd name="connsiteY8" fmla="*/ 1411 h 2377"/>
                  <a:gd name="connsiteX9" fmla="*/ 1152 w 4549"/>
                  <a:gd name="connsiteY9" fmla="*/ 1123 h 2377"/>
                  <a:gd name="connsiteX10" fmla="*/ 1728 w 4549"/>
                  <a:gd name="connsiteY10" fmla="*/ 1123 h 2377"/>
                  <a:gd name="connsiteX11" fmla="*/ 1728 w 4549"/>
                  <a:gd name="connsiteY11" fmla="*/ 835 h 2377"/>
                  <a:gd name="connsiteX12" fmla="*/ 2304 w 4549"/>
                  <a:gd name="connsiteY12" fmla="*/ 835 h 2377"/>
                  <a:gd name="connsiteX13" fmla="*/ 2304 w 4549"/>
                  <a:gd name="connsiteY13" fmla="*/ 547 h 2377"/>
                  <a:gd name="connsiteX14" fmla="*/ 2880 w 4549"/>
                  <a:gd name="connsiteY14" fmla="*/ 547 h 2377"/>
                  <a:gd name="connsiteX15" fmla="*/ 4549 w 4549"/>
                  <a:gd name="connsiteY15" fmla="*/ 0 h 2377"/>
                  <a:gd name="connsiteX0" fmla="*/ 2880 w 4512"/>
                  <a:gd name="connsiteY0" fmla="*/ 0 h 1830"/>
                  <a:gd name="connsiteX1" fmla="*/ 4512 w 4512"/>
                  <a:gd name="connsiteY1" fmla="*/ 1824 h 1830"/>
                  <a:gd name="connsiteX2" fmla="*/ 2981 w 4512"/>
                  <a:gd name="connsiteY2" fmla="*/ 1830 h 1830"/>
                  <a:gd name="connsiteX3" fmla="*/ 0 w 4512"/>
                  <a:gd name="connsiteY3" fmla="*/ 1824 h 1830"/>
                  <a:gd name="connsiteX4" fmla="*/ 0 w 4512"/>
                  <a:gd name="connsiteY4" fmla="*/ 1776 h 1830"/>
                  <a:gd name="connsiteX5" fmla="*/ 0 w 4512"/>
                  <a:gd name="connsiteY5" fmla="*/ 1152 h 1830"/>
                  <a:gd name="connsiteX6" fmla="*/ 576 w 4512"/>
                  <a:gd name="connsiteY6" fmla="*/ 1152 h 1830"/>
                  <a:gd name="connsiteX7" fmla="*/ 576 w 4512"/>
                  <a:gd name="connsiteY7" fmla="*/ 864 h 1830"/>
                  <a:gd name="connsiteX8" fmla="*/ 1152 w 4512"/>
                  <a:gd name="connsiteY8" fmla="*/ 864 h 1830"/>
                  <a:gd name="connsiteX9" fmla="*/ 1152 w 4512"/>
                  <a:gd name="connsiteY9" fmla="*/ 576 h 1830"/>
                  <a:gd name="connsiteX10" fmla="*/ 1728 w 4512"/>
                  <a:gd name="connsiteY10" fmla="*/ 576 h 1830"/>
                  <a:gd name="connsiteX11" fmla="*/ 1728 w 4512"/>
                  <a:gd name="connsiteY11" fmla="*/ 288 h 1830"/>
                  <a:gd name="connsiteX12" fmla="*/ 2304 w 4512"/>
                  <a:gd name="connsiteY12" fmla="*/ 288 h 1830"/>
                  <a:gd name="connsiteX13" fmla="*/ 2304 w 4512"/>
                  <a:gd name="connsiteY13" fmla="*/ 0 h 1830"/>
                  <a:gd name="connsiteX14" fmla="*/ 2880 w 4512"/>
                  <a:gd name="connsiteY14" fmla="*/ 0 h 1830"/>
                  <a:gd name="connsiteX0" fmla="*/ 2981 w 4571"/>
                  <a:gd name="connsiteY0" fmla="*/ 1830 h 1882"/>
                  <a:gd name="connsiteX1" fmla="*/ 0 w 4571"/>
                  <a:gd name="connsiteY1" fmla="*/ 1824 h 1882"/>
                  <a:gd name="connsiteX2" fmla="*/ 0 w 4571"/>
                  <a:gd name="connsiteY2" fmla="*/ 1776 h 1882"/>
                  <a:gd name="connsiteX3" fmla="*/ 0 w 4571"/>
                  <a:gd name="connsiteY3" fmla="*/ 1152 h 1882"/>
                  <a:gd name="connsiteX4" fmla="*/ 576 w 4571"/>
                  <a:gd name="connsiteY4" fmla="*/ 1152 h 1882"/>
                  <a:gd name="connsiteX5" fmla="*/ 576 w 4571"/>
                  <a:gd name="connsiteY5" fmla="*/ 864 h 1882"/>
                  <a:gd name="connsiteX6" fmla="*/ 1152 w 4571"/>
                  <a:gd name="connsiteY6" fmla="*/ 864 h 1882"/>
                  <a:gd name="connsiteX7" fmla="*/ 1152 w 4571"/>
                  <a:gd name="connsiteY7" fmla="*/ 576 h 1882"/>
                  <a:gd name="connsiteX8" fmla="*/ 1728 w 4571"/>
                  <a:gd name="connsiteY8" fmla="*/ 576 h 1882"/>
                  <a:gd name="connsiteX9" fmla="*/ 1728 w 4571"/>
                  <a:gd name="connsiteY9" fmla="*/ 288 h 1882"/>
                  <a:gd name="connsiteX10" fmla="*/ 2304 w 4571"/>
                  <a:gd name="connsiteY10" fmla="*/ 288 h 1882"/>
                  <a:gd name="connsiteX11" fmla="*/ 2304 w 4571"/>
                  <a:gd name="connsiteY11" fmla="*/ 0 h 1882"/>
                  <a:gd name="connsiteX12" fmla="*/ 2880 w 4571"/>
                  <a:gd name="connsiteY12" fmla="*/ 0 h 1882"/>
                  <a:gd name="connsiteX13" fmla="*/ 4571 w 4571"/>
                  <a:gd name="connsiteY13" fmla="*/ 1882 h 1882"/>
                  <a:gd name="connsiteX0" fmla="*/ 2981 w 2981"/>
                  <a:gd name="connsiteY0" fmla="*/ 1830 h 1830"/>
                  <a:gd name="connsiteX1" fmla="*/ 0 w 2981"/>
                  <a:gd name="connsiteY1" fmla="*/ 1824 h 1830"/>
                  <a:gd name="connsiteX2" fmla="*/ 0 w 2981"/>
                  <a:gd name="connsiteY2" fmla="*/ 1776 h 1830"/>
                  <a:gd name="connsiteX3" fmla="*/ 0 w 2981"/>
                  <a:gd name="connsiteY3" fmla="*/ 1152 h 1830"/>
                  <a:gd name="connsiteX4" fmla="*/ 576 w 2981"/>
                  <a:gd name="connsiteY4" fmla="*/ 1152 h 1830"/>
                  <a:gd name="connsiteX5" fmla="*/ 576 w 2981"/>
                  <a:gd name="connsiteY5" fmla="*/ 864 h 1830"/>
                  <a:gd name="connsiteX6" fmla="*/ 1152 w 2981"/>
                  <a:gd name="connsiteY6" fmla="*/ 864 h 1830"/>
                  <a:gd name="connsiteX7" fmla="*/ 1152 w 2981"/>
                  <a:gd name="connsiteY7" fmla="*/ 576 h 1830"/>
                  <a:gd name="connsiteX8" fmla="*/ 1728 w 2981"/>
                  <a:gd name="connsiteY8" fmla="*/ 576 h 1830"/>
                  <a:gd name="connsiteX9" fmla="*/ 1728 w 2981"/>
                  <a:gd name="connsiteY9" fmla="*/ 288 h 1830"/>
                  <a:gd name="connsiteX10" fmla="*/ 2304 w 2981"/>
                  <a:gd name="connsiteY10" fmla="*/ 288 h 1830"/>
                  <a:gd name="connsiteX11" fmla="*/ 2304 w 2981"/>
                  <a:gd name="connsiteY11" fmla="*/ 0 h 1830"/>
                  <a:gd name="connsiteX12" fmla="*/ 2880 w 2981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9 w 2991"/>
                  <a:gd name="connsiteY0" fmla="*/ 1830 h 1830"/>
                  <a:gd name="connsiteX1" fmla="*/ 8 w 2991"/>
                  <a:gd name="connsiteY1" fmla="*/ 1824 h 1830"/>
                  <a:gd name="connsiteX2" fmla="*/ 0 w 2991"/>
                  <a:gd name="connsiteY2" fmla="*/ 1557 h 1830"/>
                  <a:gd name="connsiteX3" fmla="*/ 8 w 2991"/>
                  <a:gd name="connsiteY3" fmla="*/ 1776 h 1830"/>
                  <a:gd name="connsiteX4" fmla="*/ 8 w 2991"/>
                  <a:gd name="connsiteY4" fmla="*/ 1152 h 1830"/>
                  <a:gd name="connsiteX5" fmla="*/ 584 w 2991"/>
                  <a:gd name="connsiteY5" fmla="*/ 1152 h 1830"/>
                  <a:gd name="connsiteX6" fmla="*/ 584 w 2991"/>
                  <a:gd name="connsiteY6" fmla="*/ 864 h 1830"/>
                  <a:gd name="connsiteX7" fmla="*/ 1160 w 2991"/>
                  <a:gd name="connsiteY7" fmla="*/ 864 h 1830"/>
                  <a:gd name="connsiteX8" fmla="*/ 1160 w 2991"/>
                  <a:gd name="connsiteY8" fmla="*/ 576 h 1830"/>
                  <a:gd name="connsiteX9" fmla="*/ 1736 w 2991"/>
                  <a:gd name="connsiteY9" fmla="*/ 576 h 1830"/>
                  <a:gd name="connsiteX10" fmla="*/ 1736 w 2991"/>
                  <a:gd name="connsiteY10" fmla="*/ 288 h 1830"/>
                  <a:gd name="connsiteX11" fmla="*/ 2312 w 2991"/>
                  <a:gd name="connsiteY11" fmla="*/ 288 h 1830"/>
                  <a:gd name="connsiteX12" fmla="*/ 2312 w 2991"/>
                  <a:gd name="connsiteY12" fmla="*/ 0 h 1830"/>
                  <a:gd name="connsiteX13" fmla="*/ 2991 w 2991"/>
                  <a:gd name="connsiteY13" fmla="*/ 0 h 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ＭＳ Ｐゴシック"/>
                  <a:cs typeface="Arial"/>
                </a:endParaRPr>
              </a:p>
            </p:txBody>
          </p:sp>
          <p:sp>
            <p:nvSpPr>
              <p:cNvPr id="53" name="Rectangle 2"/>
              <p:cNvSpPr>
                <a:spLocks noChangeArrowheads="1"/>
              </p:cNvSpPr>
              <p:nvPr/>
            </p:nvSpPr>
            <p:spPr bwMode="auto">
              <a:xfrm>
                <a:off x="578780" y="613818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1</a:t>
                </a:r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918537" y="5968319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2</a:t>
                </a:r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1258295" y="579845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3</a:t>
                </a:r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/>
            </p:nvSpPr>
            <p:spPr bwMode="auto">
              <a:xfrm>
                <a:off x="1598052" y="5628594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4</a:t>
                </a:r>
              </a:p>
            </p:txBody>
          </p:sp>
          <p:sp>
            <p:nvSpPr>
              <p:cNvPr id="57" name="Rectangle 11"/>
              <p:cNvSpPr>
                <a:spLocks noChangeArrowheads="1"/>
              </p:cNvSpPr>
              <p:nvPr/>
            </p:nvSpPr>
            <p:spPr bwMode="auto">
              <a:xfrm>
                <a:off x="1937809" y="545873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5</a:t>
                </a:r>
              </a:p>
            </p:txBody>
          </p:sp>
        </p:grp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2760496" y="5334000"/>
              <a:ext cx="5258296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grpSp>
          <p:nvGrpSpPr>
            <p:cNvPr id="35" name="Group 99"/>
            <p:cNvGrpSpPr>
              <a:grpSpLocks/>
            </p:cNvGrpSpPr>
            <p:nvPr/>
          </p:nvGrpSpPr>
          <p:grpSpPr bwMode="auto">
            <a:xfrm>
              <a:off x="2760496" y="4410075"/>
              <a:ext cx="1770229" cy="1076325"/>
              <a:chOff x="2496314" y="4267200"/>
              <a:chExt cx="1770229" cy="1076325"/>
            </a:xfrm>
            <a:grpFill/>
          </p:grpSpPr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2496314" y="4267200"/>
                <a:ext cx="1770229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" fmla="*/ 0 w 4549"/>
                  <a:gd name="connsiteY0" fmla="*/ 2352 h 2400"/>
                  <a:gd name="connsiteX1" fmla="*/ 0 w 4549"/>
                  <a:gd name="connsiteY1" fmla="*/ 1728 h 2400"/>
                  <a:gd name="connsiteX2" fmla="*/ 576 w 4549"/>
                  <a:gd name="connsiteY2" fmla="*/ 1728 h 2400"/>
                  <a:gd name="connsiteX3" fmla="*/ 576 w 4549"/>
                  <a:gd name="connsiteY3" fmla="*/ 1440 h 2400"/>
                  <a:gd name="connsiteX4" fmla="*/ 1152 w 4549"/>
                  <a:gd name="connsiteY4" fmla="*/ 1440 h 2400"/>
                  <a:gd name="connsiteX5" fmla="*/ 1152 w 4549"/>
                  <a:gd name="connsiteY5" fmla="*/ 1152 h 2400"/>
                  <a:gd name="connsiteX6" fmla="*/ 1728 w 4549"/>
                  <a:gd name="connsiteY6" fmla="*/ 1152 h 2400"/>
                  <a:gd name="connsiteX7" fmla="*/ 1728 w 4549"/>
                  <a:gd name="connsiteY7" fmla="*/ 864 h 2400"/>
                  <a:gd name="connsiteX8" fmla="*/ 2304 w 4549"/>
                  <a:gd name="connsiteY8" fmla="*/ 864 h 2400"/>
                  <a:gd name="connsiteX9" fmla="*/ 2304 w 4549"/>
                  <a:gd name="connsiteY9" fmla="*/ 576 h 2400"/>
                  <a:gd name="connsiteX10" fmla="*/ 2880 w 4549"/>
                  <a:gd name="connsiteY10" fmla="*/ 576 h 2400"/>
                  <a:gd name="connsiteX11" fmla="*/ 2880 w 4549"/>
                  <a:gd name="connsiteY11" fmla="*/ 288 h 2400"/>
                  <a:gd name="connsiteX12" fmla="*/ 3456 w 4549"/>
                  <a:gd name="connsiteY12" fmla="*/ 288 h 2400"/>
                  <a:gd name="connsiteX13" fmla="*/ 3456 w 4549"/>
                  <a:gd name="connsiteY13" fmla="*/ 0 h 2400"/>
                  <a:gd name="connsiteX14" fmla="*/ 4549 w 4549"/>
                  <a:gd name="connsiteY14" fmla="*/ 29 h 2400"/>
                  <a:gd name="connsiteX15" fmla="*/ 4512 w 4549"/>
                  <a:gd name="connsiteY15" fmla="*/ 2400 h 2400"/>
                  <a:gd name="connsiteX16" fmla="*/ 0 w 4549"/>
                  <a:gd name="connsiteY16" fmla="*/ 2400 h 2400"/>
                  <a:gd name="connsiteX17" fmla="*/ 0 w 4549"/>
                  <a:gd name="connsiteY17" fmla="*/ 2352 h 2400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16" fmla="*/ 3515 w 4549"/>
                  <a:gd name="connsiteY16" fmla="*/ 2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3456 w 4549"/>
                  <a:gd name="connsiteY14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4549 w 4549"/>
                  <a:gd name="connsiteY14" fmla="*/ 0 h 2371"/>
                  <a:gd name="connsiteX0" fmla="*/ 4549 w 4549"/>
                  <a:gd name="connsiteY0" fmla="*/ 0 h 2377"/>
                  <a:gd name="connsiteX1" fmla="*/ 4512 w 4549"/>
                  <a:gd name="connsiteY1" fmla="*/ 2371 h 2377"/>
                  <a:gd name="connsiteX2" fmla="*/ 2981 w 4549"/>
                  <a:gd name="connsiteY2" fmla="*/ 2377 h 2377"/>
                  <a:gd name="connsiteX3" fmla="*/ 0 w 4549"/>
                  <a:gd name="connsiteY3" fmla="*/ 2371 h 2377"/>
                  <a:gd name="connsiteX4" fmla="*/ 0 w 4549"/>
                  <a:gd name="connsiteY4" fmla="*/ 2323 h 2377"/>
                  <a:gd name="connsiteX5" fmla="*/ 0 w 4549"/>
                  <a:gd name="connsiteY5" fmla="*/ 1699 h 2377"/>
                  <a:gd name="connsiteX6" fmla="*/ 576 w 4549"/>
                  <a:gd name="connsiteY6" fmla="*/ 1699 h 2377"/>
                  <a:gd name="connsiteX7" fmla="*/ 576 w 4549"/>
                  <a:gd name="connsiteY7" fmla="*/ 1411 h 2377"/>
                  <a:gd name="connsiteX8" fmla="*/ 1152 w 4549"/>
                  <a:gd name="connsiteY8" fmla="*/ 1411 h 2377"/>
                  <a:gd name="connsiteX9" fmla="*/ 1152 w 4549"/>
                  <a:gd name="connsiteY9" fmla="*/ 1123 h 2377"/>
                  <a:gd name="connsiteX10" fmla="*/ 1728 w 4549"/>
                  <a:gd name="connsiteY10" fmla="*/ 1123 h 2377"/>
                  <a:gd name="connsiteX11" fmla="*/ 1728 w 4549"/>
                  <a:gd name="connsiteY11" fmla="*/ 835 h 2377"/>
                  <a:gd name="connsiteX12" fmla="*/ 2304 w 4549"/>
                  <a:gd name="connsiteY12" fmla="*/ 835 h 2377"/>
                  <a:gd name="connsiteX13" fmla="*/ 2304 w 4549"/>
                  <a:gd name="connsiteY13" fmla="*/ 547 h 2377"/>
                  <a:gd name="connsiteX14" fmla="*/ 2880 w 4549"/>
                  <a:gd name="connsiteY14" fmla="*/ 547 h 2377"/>
                  <a:gd name="connsiteX15" fmla="*/ 4549 w 4549"/>
                  <a:gd name="connsiteY15" fmla="*/ 0 h 2377"/>
                  <a:gd name="connsiteX0" fmla="*/ 2880 w 4512"/>
                  <a:gd name="connsiteY0" fmla="*/ 0 h 1830"/>
                  <a:gd name="connsiteX1" fmla="*/ 4512 w 4512"/>
                  <a:gd name="connsiteY1" fmla="*/ 1824 h 1830"/>
                  <a:gd name="connsiteX2" fmla="*/ 2981 w 4512"/>
                  <a:gd name="connsiteY2" fmla="*/ 1830 h 1830"/>
                  <a:gd name="connsiteX3" fmla="*/ 0 w 4512"/>
                  <a:gd name="connsiteY3" fmla="*/ 1824 h 1830"/>
                  <a:gd name="connsiteX4" fmla="*/ 0 w 4512"/>
                  <a:gd name="connsiteY4" fmla="*/ 1776 h 1830"/>
                  <a:gd name="connsiteX5" fmla="*/ 0 w 4512"/>
                  <a:gd name="connsiteY5" fmla="*/ 1152 h 1830"/>
                  <a:gd name="connsiteX6" fmla="*/ 576 w 4512"/>
                  <a:gd name="connsiteY6" fmla="*/ 1152 h 1830"/>
                  <a:gd name="connsiteX7" fmla="*/ 576 w 4512"/>
                  <a:gd name="connsiteY7" fmla="*/ 864 h 1830"/>
                  <a:gd name="connsiteX8" fmla="*/ 1152 w 4512"/>
                  <a:gd name="connsiteY8" fmla="*/ 864 h 1830"/>
                  <a:gd name="connsiteX9" fmla="*/ 1152 w 4512"/>
                  <a:gd name="connsiteY9" fmla="*/ 576 h 1830"/>
                  <a:gd name="connsiteX10" fmla="*/ 1728 w 4512"/>
                  <a:gd name="connsiteY10" fmla="*/ 576 h 1830"/>
                  <a:gd name="connsiteX11" fmla="*/ 1728 w 4512"/>
                  <a:gd name="connsiteY11" fmla="*/ 288 h 1830"/>
                  <a:gd name="connsiteX12" fmla="*/ 2304 w 4512"/>
                  <a:gd name="connsiteY12" fmla="*/ 288 h 1830"/>
                  <a:gd name="connsiteX13" fmla="*/ 2304 w 4512"/>
                  <a:gd name="connsiteY13" fmla="*/ 0 h 1830"/>
                  <a:gd name="connsiteX14" fmla="*/ 2880 w 4512"/>
                  <a:gd name="connsiteY14" fmla="*/ 0 h 1830"/>
                  <a:gd name="connsiteX0" fmla="*/ 2981 w 4571"/>
                  <a:gd name="connsiteY0" fmla="*/ 1830 h 1882"/>
                  <a:gd name="connsiteX1" fmla="*/ 0 w 4571"/>
                  <a:gd name="connsiteY1" fmla="*/ 1824 h 1882"/>
                  <a:gd name="connsiteX2" fmla="*/ 0 w 4571"/>
                  <a:gd name="connsiteY2" fmla="*/ 1776 h 1882"/>
                  <a:gd name="connsiteX3" fmla="*/ 0 w 4571"/>
                  <a:gd name="connsiteY3" fmla="*/ 1152 h 1882"/>
                  <a:gd name="connsiteX4" fmla="*/ 576 w 4571"/>
                  <a:gd name="connsiteY4" fmla="*/ 1152 h 1882"/>
                  <a:gd name="connsiteX5" fmla="*/ 576 w 4571"/>
                  <a:gd name="connsiteY5" fmla="*/ 864 h 1882"/>
                  <a:gd name="connsiteX6" fmla="*/ 1152 w 4571"/>
                  <a:gd name="connsiteY6" fmla="*/ 864 h 1882"/>
                  <a:gd name="connsiteX7" fmla="*/ 1152 w 4571"/>
                  <a:gd name="connsiteY7" fmla="*/ 576 h 1882"/>
                  <a:gd name="connsiteX8" fmla="*/ 1728 w 4571"/>
                  <a:gd name="connsiteY8" fmla="*/ 576 h 1882"/>
                  <a:gd name="connsiteX9" fmla="*/ 1728 w 4571"/>
                  <a:gd name="connsiteY9" fmla="*/ 288 h 1882"/>
                  <a:gd name="connsiteX10" fmla="*/ 2304 w 4571"/>
                  <a:gd name="connsiteY10" fmla="*/ 288 h 1882"/>
                  <a:gd name="connsiteX11" fmla="*/ 2304 w 4571"/>
                  <a:gd name="connsiteY11" fmla="*/ 0 h 1882"/>
                  <a:gd name="connsiteX12" fmla="*/ 2880 w 4571"/>
                  <a:gd name="connsiteY12" fmla="*/ 0 h 1882"/>
                  <a:gd name="connsiteX13" fmla="*/ 4571 w 4571"/>
                  <a:gd name="connsiteY13" fmla="*/ 1882 h 1882"/>
                  <a:gd name="connsiteX0" fmla="*/ 2981 w 2981"/>
                  <a:gd name="connsiteY0" fmla="*/ 1830 h 1830"/>
                  <a:gd name="connsiteX1" fmla="*/ 0 w 2981"/>
                  <a:gd name="connsiteY1" fmla="*/ 1824 h 1830"/>
                  <a:gd name="connsiteX2" fmla="*/ 0 w 2981"/>
                  <a:gd name="connsiteY2" fmla="*/ 1776 h 1830"/>
                  <a:gd name="connsiteX3" fmla="*/ 0 w 2981"/>
                  <a:gd name="connsiteY3" fmla="*/ 1152 h 1830"/>
                  <a:gd name="connsiteX4" fmla="*/ 576 w 2981"/>
                  <a:gd name="connsiteY4" fmla="*/ 1152 h 1830"/>
                  <a:gd name="connsiteX5" fmla="*/ 576 w 2981"/>
                  <a:gd name="connsiteY5" fmla="*/ 864 h 1830"/>
                  <a:gd name="connsiteX6" fmla="*/ 1152 w 2981"/>
                  <a:gd name="connsiteY6" fmla="*/ 864 h 1830"/>
                  <a:gd name="connsiteX7" fmla="*/ 1152 w 2981"/>
                  <a:gd name="connsiteY7" fmla="*/ 576 h 1830"/>
                  <a:gd name="connsiteX8" fmla="*/ 1728 w 2981"/>
                  <a:gd name="connsiteY8" fmla="*/ 576 h 1830"/>
                  <a:gd name="connsiteX9" fmla="*/ 1728 w 2981"/>
                  <a:gd name="connsiteY9" fmla="*/ 288 h 1830"/>
                  <a:gd name="connsiteX10" fmla="*/ 2304 w 2981"/>
                  <a:gd name="connsiteY10" fmla="*/ 288 h 1830"/>
                  <a:gd name="connsiteX11" fmla="*/ 2304 w 2981"/>
                  <a:gd name="connsiteY11" fmla="*/ 0 h 1830"/>
                  <a:gd name="connsiteX12" fmla="*/ 2880 w 2981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9 w 2991"/>
                  <a:gd name="connsiteY0" fmla="*/ 1830 h 1830"/>
                  <a:gd name="connsiteX1" fmla="*/ 8 w 2991"/>
                  <a:gd name="connsiteY1" fmla="*/ 1824 h 1830"/>
                  <a:gd name="connsiteX2" fmla="*/ 0 w 2991"/>
                  <a:gd name="connsiteY2" fmla="*/ 1557 h 1830"/>
                  <a:gd name="connsiteX3" fmla="*/ 8 w 2991"/>
                  <a:gd name="connsiteY3" fmla="*/ 1776 h 1830"/>
                  <a:gd name="connsiteX4" fmla="*/ 8 w 2991"/>
                  <a:gd name="connsiteY4" fmla="*/ 1152 h 1830"/>
                  <a:gd name="connsiteX5" fmla="*/ 584 w 2991"/>
                  <a:gd name="connsiteY5" fmla="*/ 1152 h 1830"/>
                  <a:gd name="connsiteX6" fmla="*/ 584 w 2991"/>
                  <a:gd name="connsiteY6" fmla="*/ 864 h 1830"/>
                  <a:gd name="connsiteX7" fmla="*/ 1160 w 2991"/>
                  <a:gd name="connsiteY7" fmla="*/ 864 h 1830"/>
                  <a:gd name="connsiteX8" fmla="*/ 1160 w 2991"/>
                  <a:gd name="connsiteY8" fmla="*/ 576 h 1830"/>
                  <a:gd name="connsiteX9" fmla="*/ 1736 w 2991"/>
                  <a:gd name="connsiteY9" fmla="*/ 576 h 1830"/>
                  <a:gd name="connsiteX10" fmla="*/ 1736 w 2991"/>
                  <a:gd name="connsiteY10" fmla="*/ 288 h 1830"/>
                  <a:gd name="connsiteX11" fmla="*/ 2312 w 2991"/>
                  <a:gd name="connsiteY11" fmla="*/ 288 h 1830"/>
                  <a:gd name="connsiteX12" fmla="*/ 2312 w 2991"/>
                  <a:gd name="connsiteY12" fmla="*/ 0 h 1830"/>
                  <a:gd name="connsiteX13" fmla="*/ 2991 w 2991"/>
                  <a:gd name="connsiteY13" fmla="*/ 0 h 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ＭＳ Ｐゴシック"/>
                  <a:cs typeface="Arial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auto">
              <a:xfrm>
                <a:off x="2501076" y="500470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1</a:t>
                </a: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2840833" y="4834844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2</a:t>
                </a:r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3180591" y="466498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3</a:t>
                </a:r>
              </a:p>
            </p:txBody>
          </p:sp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3520348" y="4495119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4</a:t>
                </a:r>
              </a:p>
            </p:txBody>
          </p:sp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3860105" y="432525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5</a:t>
                </a:r>
              </a:p>
            </p:txBody>
          </p:sp>
        </p:grp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513261" y="4419600"/>
              <a:ext cx="3505531" cy="1219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grpSp>
          <p:nvGrpSpPr>
            <p:cNvPr id="37" name="Group 100"/>
            <p:cNvGrpSpPr>
              <a:grpSpLocks/>
            </p:cNvGrpSpPr>
            <p:nvPr/>
          </p:nvGrpSpPr>
          <p:grpSpPr bwMode="auto">
            <a:xfrm>
              <a:off x="4514848" y="3419475"/>
              <a:ext cx="1770230" cy="1076325"/>
              <a:chOff x="4401807" y="3114675"/>
              <a:chExt cx="1770230" cy="1076325"/>
            </a:xfrm>
            <a:grpFill/>
          </p:grpSpPr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4401807" y="3114675"/>
                <a:ext cx="1770230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" fmla="*/ 0 w 4549"/>
                  <a:gd name="connsiteY0" fmla="*/ 2352 h 2400"/>
                  <a:gd name="connsiteX1" fmla="*/ 0 w 4549"/>
                  <a:gd name="connsiteY1" fmla="*/ 1728 h 2400"/>
                  <a:gd name="connsiteX2" fmla="*/ 576 w 4549"/>
                  <a:gd name="connsiteY2" fmla="*/ 1728 h 2400"/>
                  <a:gd name="connsiteX3" fmla="*/ 576 w 4549"/>
                  <a:gd name="connsiteY3" fmla="*/ 1440 h 2400"/>
                  <a:gd name="connsiteX4" fmla="*/ 1152 w 4549"/>
                  <a:gd name="connsiteY4" fmla="*/ 1440 h 2400"/>
                  <a:gd name="connsiteX5" fmla="*/ 1152 w 4549"/>
                  <a:gd name="connsiteY5" fmla="*/ 1152 h 2400"/>
                  <a:gd name="connsiteX6" fmla="*/ 1728 w 4549"/>
                  <a:gd name="connsiteY6" fmla="*/ 1152 h 2400"/>
                  <a:gd name="connsiteX7" fmla="*/ 1728 w 4549"/>
                  <a:gd name="connsiteY7" fmla="*/ 864 h 2400"/>
                  <a:gd name="connsiteX8" fmla="*/ 2304 w 4549"/>
                  <a:gd name="connsiteY8" fmla="*/ 864 h 2400"/>
                  <a:gd name="connsiteX9" fmla="*/ 2304 w 4549"/>
                  <a:gd name="connsiteY9" fmla="*/ 576 h 2400"/>
                  <a:gd name="connsiteX10" fmla="*/ 2880 w 4549"/>
                  <a:gd name="connsiteY10" fmla="*/ 576 h 2400"/>
                  <a:gd name="connsiteX11" fmla="*/ 2880 w 4549"/>
                  <a:gd name="connsiteY11" fmla="*/ 288 h 2400"/>
                  <a:gd name="connsiteX12" fmla="*/ 3456 w 4549"/>
                  <a:gd name="connsiteY12" fmla="*/ 288 h 2400"/>
                  <a:gd name="connsiteX13" fmla="*/ 3456 w 4549"/>
                  <a:gd name="connsiteY13" fmla="*/ 0 h 2400"/>
                  <a:gd name="connsiteX14" fmla="*/ 4549 w 4549"/>
                  <a:gd name="connsiteY14" fmla="*/ 29 h 2400"/>
                  <a:gd name="connsiteX15" fmla="*/ 4512 w 4549"/>
                  <a:gd name="connsiteY15" fmla="*/ 2400 h 2400"/>
                  <a:gd name="connsiteX16" fmla="*/ 0 w 4549"/>
                  <a:gd name="connsiteY16" fmla="*/ 2400 h 2400"/>
                  <a:gd name="connsiteX17" fmla="*/ 0 w 4549"/>
                  <a:gd name="connsiteY17" fmla="*/ 2352 h 2400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16" fmla="*/ 3515 w 4549"/>
                  <a:gd name="connsiteY16" fmla="*/ 2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3456 w 4549"/>
                  <a:gd name="connsiteY14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4549 w 4549"/>
                  <a:gd name="connsiteY14" fmla="*/ 0 h 2371"/>
                  <a:gd name="connsiteX0" fmla="*/ 4549 w 4549"/>
                  <a:gd name="connsiteY0" fmla="*/ 0 h 2377"/>
                  <a:gd name="connsiteX1" fmla="*/ 4512 w 4549"/>
                  <a:gd name="connsiteY1" fmla="*/ 2371 h 2377"/>
                  <a:gd name="connsiteX2" fmla="*/ 2981 w 4549"/>
                  <a:gd name="connsiteY2" fmla="*/ 2377 h 2377"/>
                  <a:gd name="connsiteX3" fmla="*/ 0 w 4549"/>
                  <a:gd name="connsiteY3" fmla="*/ 2371 h 2377"/>
                  <a:gd name="connsiteX4" fmla="*/ 0 w 4549"/>
                  <a:gd name="connsiteY4" fmla="*/ 2323 h 2377"/>
                  <a:gd name="connsiteX5" fmla="*/ 0 w 4549"/>
                  <a:gd name="connsiteY5" fmla="*/ 1699 h 2377"/>
                  <a:gd name="connsiteX6" fmla="*/ 576 w 4549"/>
                  <a:gd name="connsiteY6" fmla="*/ 1699 h 2377"/>
                  <a:gd name="connsiteX7" fmla="*/ 576 w 4549"/>
                  <a:gd name="connsiteY7" fmla="*/ 1411 h 2377"/>
                  <a:gd name="connsiteX8" fmla="*/ 1152 w 4549"/>
                  <a:gd name="connsiteY8" fmla="*/ 1411 h 2377"/>
                  <a:gd name="connsiteX9" fmla="*/ 1152 w 4549"/>
                  <a:gd name="connsiteY9" fmla="*/ 1123 h 2377"/>
                  <a:gd name="connsiteX10" fmla="*/ 1728 w 4549"/>
                  <a:gd name="connsiteY10" fmla="*/ 1123 h 2377"/>
                  <a:gd name="connsiteX11" fmla="*/ 1728 w 4549"/>
                  <a:gd name="connsiteY11" fmla="*/ 835 h 2377"/>
                  <a:gd name="connsiteX12" fmla="*/ 2304 w 4549"/>
                  <a:gd name="connsiteY12" fmla="*/ 835 h 2377"/>
                  <a:gd name="connsiteX13" fmla="*/ 2304 w 4549"/>
                  <a:gd name="connsiteY13" fmla="*/ 547 h 2377"/>
                  <a:gd name="connsiteX14" fmla="*/ 2880 w 4549"/>
                  <a:gd name="connsiteY14" fmla="*/ 547 h 2377"/>
                  <a:gd name="connsiteX15" fmla="*/ 4549 w 4549"/>
                  <a:gd name="connsiteY15" fmla="*/ 0 h 2377"/>
                  <a:gd name="connsiteX0" fmla="*/ 2880 w 4512"/>
                  <a:gd name="connsiteY0" fmla="*/ 0 h 1830"/>
                  <a:gd name="connsiteX1" fmla="*/ 4512 w 4512"/>
                  <a:gd name="connsiteY1" fmla="*/ 1824 h 1830"/>
                  <a:gd name="connsiteX2" fmla="*/ 2981 w 4512"/>
                  <a:gd name="connsiteY2" fmla="*/ 1830 h 1830"/>
                  <a:gd name="connsiteX3" fmla="*/ 0 w 4512"/>
                  <a:gd name="connsiteY3" fmla="*/ 1824 h 1830"/>
                  <a:gd name="connsiteX4" fmla="*/ 0 w 4512"/>
                  <a:gd name="connsiteY4" fmla="*/ 1776 h 1830"/>
                  <a:gd name="connsiteX5" fmla="*/ 0 w 4512"/>
                  <a:gd name="connsiteY5" fmla="*/ 1152 h 1830"/>
                  <a:gd name="connsiteX6" fmla="*/ 576 w 4512"/>
                  <a:gd name="connsiteY6" fmla="*/ 1152 h 1830"/>
                  <a:gd name="connsiteX7" fmla="*/ 576 w 4512"/>
                  <a:gd name="connsiteY7" fmla="*/ 864 h 1830"/>
                  <a:gd name="connsiteX8" fmla="*/ 1152 w 4512"/>
                  <a:gd name="connsiteY8" fmla="*/ 864 h 1830"/>
                  <a:gd name="connsiteX9" fmla="*/ 1152 w 4512"/>
                  <a:gd name="connsiteY9" fmla="*/ 576 h 1830"/>
                  <a:gd name="connsiteX10" fmla="*/ 1728 w 4512"/>
                  <a:gd name="connsiteY10" fmla="*/ 576 h 1830"/>
                  <a:gd name="connsiteX11" fmla="*/ 1728 w 4512"/>
                  <a:gd name="connsiteY11" fmla="*/ 288 h 1830"/>
                  <a:gd name="connsiteX12" fmla="*/ 2304 w 4512"/>
                  <a:gd name="connsiteY12" fmla="*/ 288 h 1830"/>
                  <a:gd name="connsiteX13" fmla="*/ 2304 w 4512"/>
                  <a:gd name="connsiteY13" fmla="*/ 0 h 1830"/>
                  <a:gd name="connsiteX14" fmla="*/ 2880 w 4512"/>
                  <a:gd name="connsiteY14" fmla="*/ 0 h 1830"/>
                  <a:gd name="connsiteX0" fmla="*/ 2981 w 4571"/>
                  <a:gd name="connsiteY0" fmla="*/ 1830 h 1882"/>
                  <a:gd name="connsiteX1" fmla="*/ 0 w 4571"/>
                  <a:gd name="connsiteY1" fmla="*/ 1824 h 1882"/>
                  <a:gd name="connsiteX2" fmla="*/ 0 w 4571"/>
                  <a:gd name="connsiteY2" fmla="*/ 1776 h 1882"/>
                  <a:gd name="connsiteX3" fmla="*/ 0 w 4571"/>
                  <a:gd name="connsiteY3" fmla="*/ 1152 h 1882"/>
                  <a:gd name="connsiteX4" fmla="*/ 576 w 4571"/>
                  <a:gd name="connsiteY4" fmla="*/ 1152 h 1882"/>
                  <a:gd name="connsiteX5" fmla="*/ 576 w 4571"/>
                  <a:gd name="connsiteY5" fmla="*/ 864 h 1882"/>
                  <a:gd name="connsiteX6" fmla="*/ 1152 w 4571"/>
                  <a:gd name="connsiteY6" fmla="*/ 864 h 1882"/>
                  <a:gd name="connsiteX7" fmla="*/ 1152 w 4571"/>
                  <a:gd name="connsiteY7" fmla="*/ 576 h 1882"/>
                  <a:gd name="connsiteX8" fmla="*/ 1728 w 4571"/>
                  <a:gd name="connsiteY8" fmla="*/ 576 h 1882"/>
                  <a:gd name="connsiteX9" fmla="*/ 1728 w 4571"/>
                  <a:gd name="connsiteY9" fmla="*/ 288 h 1882"/>
                  <a:gd name="connsiteX10" fmla="*/ 2304 w 4571"/>
                  <a:gd name="connsiteY10" fmla="*/ 288 h 1882"/>
                  <a:gd name="connsiteX11" fmla="*/ 2304 w 4571"/>
                  <a:gd name="connsiteY11" fmla="*/ 0 h 1882"/>
                  <a:gd name="connsiteX12" fmla="*/ 2880 w 4571"/>
                  <a:gd name="connsiteY12" fmla="*/ 0 h 1882"/>
                  <a:gd name="connsiteX13" fmla="*/ 4571 w 4571"/>
                  <a:gd name="connsiteY13" fmla="*/ 1882 h 1882"/>
                  <a:gd name="connsiteX0" fmla="*/ 2981 w 2981"/>
                  <a:gd name="connsiteY0" fmla="*/ 1830 h 1830"/>
                  <a:gd name="connsiteX1" fmla="*/ 0 w 2981"/>
                  <a:gd name="connsiteY1" fmla="*/ 1824 h 1830"/>
                  <a:gd name="connsiteX2" fmla="*/ 0 w 2981"/>
                  <a:gd name="connsiteY2" fmla="*/ 1776 h 1830"/>
                  <a:gd name="connsiteX3" fmla="*/ 0 w 2981"/>
                  <a:gd name="connsiteY3" fmla="*/ 1152 h 1830"/>
                  <a:gd name="connsiteX4" fmla="*/ 576 w 2981"/>
                  <a:gd name="connsiteY4" fmla="*/ 1152 h 1830"/>
                  <a:gd name="connsiteX5" fmla="*/ 576 w 2981"/>
                  <a:gd name="connsiteY5" fmla="*/ 864 h 1830"/>
                  <a:gd name="connsiteX6" fmla="*/ 1152 w 2981"/>
                  <a:gd name="connsiteY6" fmla="*/ 864 h 1830"/>
                  <a:gd name="connsiteX7" fmla="*/ 1152 w 2981"/>
                  <a:gd name="connsiteY7" fmla="*/ 576 h 1830"/>
                  <a:gd name="connsiteX8" fmla="*/ 1728 w 2981"/>
                  <a:gd name="connsiteY8" fmla="*/ 576 h 1830"/>
                  <a:gd name="connsiteX9" fmla="*/ 1728 w 2981"/>
                  <a:gd name="connsiteY9" fmla="*/ 288 h 1830"/>
                  <a:gd name="connsiteX10" fmla="*/ 2304 w 2981"/>
                  <a:gd name="connsiteY10" fmla="*/ 288 h 1830"/>
                  <a:gd name="connsiteX11" fmla="*/ 2304 w 2981"/>
                  <a:gd name="connsiteY11" fmla="*/ 0 h 1830"/>
                  <a:gd name="connsiteX12" fmla="*/ 2880 w 2981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9 w 2991"/>
                  <a:gd name="connsiteY0" fmla="*/ 1830 h 1830"/>
                  <a:gd name="connsiteX1" fmla="*/ 8 w 2991"/>
                  <a:gd name="connsiteY1" fmla="*/ 1824 h 1830"/>
                  <a:gd name="connsiteX2" fmla="*/ 0 w 2991"/>
                  <a:gd name="connsiteY2" fmla="*/ 1557 h 1830"/>
                  <a:gd name="connsiteX3" fmla="*/ 8 w 2991"/>
                  <a:gd name="connsiteY3" fmla="*/ 1776 h 1830"/>
                  <a:gd name="connsiteX4" fmla="*/ 8 w 2991"/>
                  <a:gd name="connsiteY4" fmla="*/ 1152 h 1830"/>
                  <a:gd name="connsiteX5" fmla="*/ 584 w 2991"/>
                  <a:gd name="connsiteY5" fmla="*/ 1152 h 1830"/>
                  <a:gd name="connsiteX6" fmla="*/ 584 w 2991"/>
                  <a:gd name="connsiteY6" fmla="*/ 864 h 1830"/>
                  <a:gd name="connsiteX7" fmla="*/ 1160 w 2991"/>
                  <a:gd name="connsiteY7" fmla="*/ 864 h 1830"/>
                  <a:gd name="connsiteX8" fmla="*/ 1160 w 2991"/>
                  <a:gd name="connsiteY8" fmla="*/ 576 h 1830"/>
                  <a:gd name="connsiteX9" fmla="*/ 1736 w 2991"/>
                  <a:gd name="connsiteY9" fmla="*/ 576 h 1830"/>
                  <a:gd name="connsiteX10" fmla="*/ 1736 w 2991"/>
                  <a:gd name="connsiteY10" fmla="*/ 288 h 1830"/>
                  <a:gd name="connsiteX11" fmla="*/ 2312 w 2991"/>
                  <a:gd name="connsiteY11" fmla="*/ 288 h 1830"/>
                  <a:gd name="connsiteX12" fmla="*/ 2312 w 2991"/>
                  <a:gd name="connsiteY12" fmla="*/ 0 h 1830"/>
                  <a:gd name="connsiteX13" fmla="*/ 2991 w 2991"/>
                  <a:gd name="connsiteY13" fmla="*/ 0 h 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ＭＳ Ｐゴシック"/>
                  <a:cs typeface="Arial"/>
                </a:endParaRPr>
              </a:p>
            </p:txBody>
          </p:sp>
          <p:sp>
            <p:nvSpPr>
              <p:cNvPr id="41" name="Rectangle 2"/>
              <p:cNvSpPr>
                <a:spLocks noChangeArrowheads="1"/>
              </p:cNvSpPr>
              <p:nvPr/>
            </p:nvSpPr>
            <p:spPr bwMode="auto">
              <a:xfrm>
                <a:off x="4435601" y="3823153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1</a:t>
                </a:r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4775357" y="3653291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2</a:t>
                </a: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5115115" y="3483428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3</a:t>
                </a: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5454872" y="3313566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4</a:t>
                </a: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5794629" y="3143703"/>
                <a:ext cx="263550" cy="17462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2"/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lIns="90488" tIns="44450" rIns="90488" bIns="4445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ＭＳ Ｐゴシック"/>
                    <a:cs typeface="Arial"/>
                  </a:rPr>
                  <a:t>5</a:t>
                </a:r>
              </a:p>
            </p:txBody>
          </p:sp>
        </p:grp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266027" y="3276600"/>
              <a:ext cx="1752765" cy="1219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6266027" y="2428875"/>
              <a:ext cx="1752765" cy="1076325"/>
            </a:xfrm>
            <a:custGeom>
              <a:avLst/>
              <a:gdLst>
                <a:gd name="connsiteX0" fmla="*/ 0 w 4512"/>
                <a:gd name="connsiteY0" fmla="*/ 2352 h 2400"/>
                <a:gd name="connsiteX1" fmla="*/ 0 w 4512"/>
                <a:gd name="connsiteY1" fmla="*/ 1728 h 2400"/>
                <a:gd name="connsiteX2" fmla="*/ 576 w 4512"/>
                <a:gd name="connsiteY2" fmla="*/ 1728 h 2400"/>
                <a:gd name="connsiteX3" fmla="*/ 576 w 4512"/>
                <a:gd name="connsiteY3" fmla="*/ 1440 h 2400"/>
                <a:gd name="connsiteX4" fmla="*/ 1152 w 4512"/>
                <a:gd name="connsiteY4" fmla="*/ 1440 h 2400"/>
                <a:gd name="connsiteX5" fmla="*/ 1152 w 4512"/>
                <a:gd name="connsiteY5" fmla="*/ 1152 h 2400"/>
                <a:gd name="connsiteX6" fmla="*/ 1728 w 4512"/>
                <a:gd name="connsiteY6" fmla="*/ 1152 h 2400"/>
                <a:gd name="connsiteX7" fmla="*/ 1728 w 4512"/>
                <a:gd name="connsiteY7" fmla="*/ 864 h 2400"/>
                <a:gd name="connsiteX8" fmla="*/ 2304 w 4512"/>
                <a:gd name="connsiteY8" fmla="*/ 864 h 2400"/>
                <a:gd name="connsiteX9" fmla="*/ 2304 w 4512"/>
                <a:gd name="connsiteY9" fmla="*/ 576 h 2400"/>
                <a:gd name="connsiteX10" fmla="*/ 2880 w 4512"/>
                <a:gd name="connsiteY10" fmla="*/ 576 h 2400"/>
                <a:gd name="connsiteX11" fmla="*/ 2880 w 4512"/>
                <a:gd name="connsiteY11" fmla="*/ 288 h 2400"/>
                <a:gd name="connsiteX12" fmla="*/ 3456 w 4512"/>
                <a:gd name="connsiteY12" fmla="*/ 288 h 2400"/>
                <a:gd name="connsiteX13" fmla="*/ 3456 w 4512"/>
                <a:gd name="connsiteY13" fmla="*/ 0 h 2400"/>
                <a:gd name="connsiteX14" fmla="*/ 4512 w 4512"/>
                <a:gd name="connsiteY14" fmla="*/ 2400 h 2400"/>
                <a:gd name="connsiteX15" fmla="*/ 0 w 4512"/>
                <a:gd name="connsiteY15" fmla="*/ 2400 h 2400"/>
                <a:gd name="connsiteX16" fmla="*/ 0 w 4512"/>
                <a:gd name="connsiteY16" fmla="*/ 2352 h 2400"/>
                <a:gd name="connsiteX0" fmla="*/ 0 w 4549"/>
                <a:gd name="connsiteY0" fmla="*/ 2352 h 2400"/>
                <a:gd name="connsiteX1" fmla="*/ 0 w 4549"/>
                <a:gd name="connsiteY1" fmla="*/ 1728 h 2400"/>
                <a:gd name="connsiteX2" fmla="*/ 576 w 4549"/>
                <a:gd name="connsiteY2" fmla="*/ 1728 h 2400"/>
                <a:gd name="connsiteX3" fmla="*/ 576 w 4549"/>
                <a:gd name="connsiteY3" fmla="*/ 1440 h 2400"/>
                <a:gd name="connsiteX4" fmla="*/ 1152 w 4549"/>
                <a:gd name="connsiteY4" fmla="*/ 1440 h 2400"/>
                <a:gd name="connsiteX5" fmla="*/ 1152 w 4549"/>
                <a:gd name="connsiteY5" fmla="*/ 1152 h 2400"/>
                <a:gd name="connsiteX6" fmla="*/ 1728 w 4549"/>
                <a:gd name="connsiteY6" fmla="*/ 1152 h 2400"/>
                <a:gd name="connsiteX7" fmla="*/ 1728 w 4549"/>
                <a:gd name="connsiteY7" fmla="*/ 864 h 2400"/>
                <a:gd name="connsiteX8" fmla="*/ 2304 w 4549"/>
                <a:gd name="connsiteY8" fmla="*/ 864 h 2400"/>
                <a:gd name="connsiteX9" fmla="*/ 2304 w 4549"/>
                <a:gd name="connsiteY9" fmla="*/ 576 h 2400"/>
                <a:gd name="connsiteX10" fmla="*/ 2880 w 4549"/>
                <a:gd name="connsiteY10" fmla="*/ 576 h 2400"/>
                <a:gd name="connsiteX11" fmla="*/ 2880 w 4549"/>
                <a:gd name="connsiteY11" fmla="*/ 288 h 2400"/>
                <a:gd name="connsiteX12" fmla="*/ 3456 w 4549"/>
                <a:gd name="connsiteY12" fmla="*/ 288 h 2400"/>
                <a:gd name="connsiteX13" fmla="*/ 3456 w 4549"/>
                <a:gd name="connsiteY13" fmla="*/ 0 h 2400"/>
                <a:gd name="connsiteX14" fmla="*/ 4549 w 4549"/>
                <a:gd name="connsiteY14" fmla="*/ 29 h 2400"/>
                <a:gd name="connsiteX15" fmla="*/ 4512 w 4549"/>
                <a:gd name="connsiteY15" fmla="*/ 2400 h 2400"/>
                <a:gd name="connsiteX16" fmla="*/ 0 w 4549"/>
                <a:gd name="connsiteY16" fmla="*/ 2400 h 2400"/>
                <a:gd name="connsiteX17" fmla="*/ 0 w 4549"/>
                <a:gd name="connsiteY17" fmla="*/ 2352 h 2400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2880 w 4549"/>
                <a:gd name="connsiteY14" fmla="*/ 259 h 2371"/>
                <a:gd name="connsiteX15" fmla="*/ 3456 w 4549"/>
                <a:gd name="connsiteY15" fmla="*/ 259 h 2371"/>
                <a:gd name="connsiteX16" fmla="*/ 3515 w 4549"/>
                <a:gd name="connsiteY16" fmla="*/ 29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2880 w 4549"/>
                <a:gd name="connsiteY14" fmla="*/ 259 h 2371"/>
                <a:gd name="connsiteX15" fmla="*/ 3456 w 4549"/>
                <a:gd name="connsiteY15" fmla="*/ 259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3456 w 4549"/>
                <a:gd name="connsiteY14" fmla="*/ 259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4549 w 4549"/>
                <a:gd name="connsiteY14" fmla="*/ 0 h 2371"/>
                <a:gd name="connsiteX0" fmla="*/ 4549 w 4549"/>
                <a:gd name="connsiteY0" fmla="*/ 0 h 2377"/>
                <a:gd name="connsiteX1" fmla="*/ 4512 w 4549"/>
                <a:gd name="connsiteY1" fmla="*/ 2371 h 2377"/>
                <a:gd name="connsiteX2" fmla="*/ 2981 w 4549"/>
                <a:gd name="connsiteY2" fmla="*/ 2377 h 2377"/>
                <a:gd name="connsiteX3" fmla="*/ 0 w 4549"/>
                <a:gd name="connsiteY3" fmla="*/ 2371 h 2377"/>
                <a:gd name="connsiteX4" fmla="*/ 0 w 4549"/>
                <a:gd name="connsiteY4" fmla="*/ 2323 h 2377"/>
                <a:gd name="connsiteX5" fmla="*/ 0 w 4549"/>
                <a:gd name="connsiteY5" fmla="*/ 1699 h 2377"/>
                <a:gd name="connsiteX6" fmla="*/ 576 w 4549"/>
                <a:gd name="connsiteY6" fmla="*/ 1699 h 2377"/>
                <a:gd name="connsiteX7" fmla="*/ 576 w 4549"/>
                <a:gd name="connsiteY7" fmla="*/ 1411 h 2377"/>
                <a:gd name="connsiteX8" fmla="*/ 1152 w 4549"/>
                <a:gd name="connsiteY8" fmla="*/ 1411 h 2377"/>
                <a:gd name="connsiteX9" fmla="*/ 1152 w 4549"/>
                <a:gd name="connsiteY9" fmla="*/ 1123 h 2377"/>
                <a:gd name="connsiteX10" fmla="*/ 1728 w 4549"/>
                <a:gd name="connsiteY10" fmla="*/ 1123 h 2377"/>
                <a:gd name="connsiteX11" fmla="*/ 1728 w 4549"/>
                <a:gd name="connsiteY11" fmla="*/ 835 h 2377"/>
                <a:gd name="connsiteX12" fmla="*/ 2304 w 4549"/>
                <a:gd name="connsiteY12" fmla="*/ 835 h 2377"/>
                <a:gd name="connsiteX13" fmla="*/ 2304 w 4549"/>
                <a:gd name="connsiteY13" fmla="*/ 547 h 2377"/>
                <a:gd name="connsiteX14" fmla="*/ 2880 w 4549"/>
                <a:gd name="connsiteY14" fmla="*/ 547 h 2377"/>
                <a:gd name="connsiteX15" fmla="*/ 4549 w 4549"/>
                <a:gd name="connsiteY15" fmla="*/ 0 h 2377"/>
                <a:gd name="connsiteX0" fmla="*/ 2880 w 4512"/>
                <a:gd name="connsiteY0" fmla="*/ 0 h 1830"/>
                <a:gd name="connsiteX1" fmla="*/ 4512 w 4512"/>
                <a:gd name="connsiteY1" fmla="*/ 1824 h 1830"/>
                <a:gd name="connsiteX2" fmla="*/ 2981 w 4512"/>
                <a:gd name="connsiteY2" fmla="*/ 1830 h 1830"/>
                <a:gd name="connsiteX3" fmla="*/ 0 w 4512"/>
                <a:gd name="connsiteY3" fmla="*/ 1824 h 1830"/>
                <a:gd name="connsiteX4" fmla="*/ 0 w 4512"/>
                <a:gd name="connsiteY4" fmla="*/ 1776 h 1830"/>
                <a:gd name="connsiteX5" fmla="*/ 0 w 4512"/>
                <a:gd name="connsiteY5" fmla="*/ 1152 h 1830"/>
                <a:gd name="connsiteX6" fmla="*/ 576 w 4512"/>
                <a:gd name="connsiteY6" fmla="*/ 1152 h 1830"/>
                <a:gd name="connsiteX7" fmla="*/ 576 w 4512"/>
                <a:gd name="connsiteY7" fmla="*/ 864 h 1830"/>
                <a:gd name="connsiteX8" fmla="*/ 1152 w 4512"/>
                <a:gd name="connsiteY8" fmla="*/ 864 h 1830"/>
                <a:gd name="connsiteX9" fmla="*/ 1152 w 4512"/>
                <a:gd name="connsiteY9" fmla="*/ 576 h 1830"/>
                <a:gd name="connsiteX10" fmla="*/ 1728 w 4512"/>
                <a:gd name="connsiteY10" fmla="*/ 576 h 1830"/>
                <a:gd name="connsiteX11" fmla="*/ 1728 w 4512"/>
                <a:gd name="connsiteY11" fmla="*/ 288 h 1830"/>
                <a:gd name="connsiteX12" fmla="*/ 2304 w 4512"/>
                <a:gd name="connsiteY12" fmla="*/ 288 h 1830"/>
                <a:gd name="connsiteX13" fmla="*/ 2304 w 4512"/>
                <a:gd name="connsiteY13" fmla="*/ 0 h 1830"/>
                <a:gd name="connsiteX14" fmla="*/ 2880 w 4512"/>
                <a:gd name="connsiteY14" fmla="*/ 0 h 1830"/>
                <a:gd name="connsiteX0" fmla="*/ 2981 w 4571"/>
                <a:gd name="connsiteY0" fmla="*/ 1830 h 1882"/>
                <a:gd name="connsiteX1" fmla="*/ 0 w 4571"/>
                <a:gd name="connsiteY1" fmla="*/ 1824 h 1882"/>
                <a:gd name="connsiteX2" fmla="*/ 0 w 4571"/>
                <a:gd name="connsiteY2" fmla="*/ 1776 h 1882"/>
                <a:gd name="connsiteX3" fmla="*/ 0 w 4571"/>
                <a:gd name="connsiteY3" fmla="*/ 1152 h 1882"/>
                <a:gd name="connsiteX4" fmla="*/ 576 w 4571"/>
                <a:gd name="connsiteY4" fmla="*/ 1152 h 1882"/>
                <a:gd name="connsiteX5" fmla="*/ 576 w 4571"/>
                <a:gd name="connsiteY5" fmla="*/ 864 h 1882"/>
                <a:gd name="connsiteX6" fmla="*/ 1152 w 4571"/>
                <a:gd name="connsiteY6" fmla="*/ 864 h 1882"/>
                <a:gd name="connsiteX7" fmla="*/ 1152 w 4571"/>
                <a:gd name="connsiteY7" fmla="*/ 576 h 1882"/>
                <a:gd name="connsiteX8" fmla="*/ 1728 w 4571"/>
                <a:gd name="connsiteY8" fmla="*/ 576 h 1882"/>
                <a:gd name="connsiteX9" fmla="*/ 1728 w 4571"/>
                <a:gd name="connsiteY9" fmla="*/ 288 h 1882"/>
                <a:gd name="connsiteX10" fmla="*/ 2304 w 4571"/>
                <a:gd name="connsiteY10" fmla="*/ 288 h 1882"/>
                <a:gd name="connsiteX11" fmla="*/ 2304 w 4571"/>
                <a:gd name="connsiteY11" fmla="*/ 0 h 1882"/>
                <a:gd name="connsiteX12" fmla="*/ 2880 w 4571"/>
                <a:gd name="connsiteY12" fmla="*/ 0 h 1882"/>
                <a:gd name="connsiteX13" fmla="*/ 4571 w 4571"/>
                <a:gd name="connsiteY13" fmla="*/ 1882 h 1882"/>
                <a:gd name="connsiteX0" fmla="*/ 2981 w 2981"/>
                <a:gd name="connsiteY0" fmla="*/ 1830 h 1830"/>
                <a:gd name="connsiteX1" fmla="*/ 0 w 2981"/>
                <a:gd name="connsiteY1" fmla="*/ 1824 h 1830"/>
                <a:gd name="connsiteX2" fmla="*/ 0 w 2981"/>
                <a:gd name="connsiteY2" fmla="*/ 1776 h 1830"/>
                <a:gd name="connsiteX3" fmla="*/ 0 w 2981"/>
                <a:gd name="connsiteY3" fmla="*/ 1152 h 1830"/>
                <a:gd name="connsiteX4" fmla="*/ 576 w 2981"/>
                <a:gd name="connsiteY4" fmla="*/ 1152 h 1830"/>
                <a:gd name="connsiteX5" fmla="*/ 576 w 2981"/>
                <a:gd name="connsiteY5" fmla="*/ 864 h 1830"/>
                <a:gd name="connsiteX6" fmla="*/ 1152 w 2981"/>
                <a:gd name="connsiteY6" fmla="*/ 864 h 1830"/>
                <a:gd name="connsiteX7" fmla="*/ 1152 w 2981"/>
                <a:gd name="connsiteY7" fmla="*/ 576 h 1830"/>
                <a:gd name="connsiteX8" fmla="*/ 1728 w 2981"/>
                <a:gd name="connsiteY8" fmla="*/ 576 h 1830"/>
                <a:gd name="connsiteX9" fmla="*/ 1728 w 2981"/>
                <a:gd name="connsiteY9" fmla="*/ 288 h 1830"/>
                <a:gd name="connsiteX10" fmla="*/ 2304 w 2981"/>
                <a:gd name="connsiteY10" fmla="*/ 288 h 1830"/>
                <a:gd name="connsiteX11" fmla="*/ 2304 w 2981"/>
                <a:gd name="connsiteY11" fmla="*/ 0 h 1830"/>
                <a:gd name="connsiteX12" fmla="*/ 2880 w 2981"/>
                <a:gd name="connsiteY12" fmla="*/ 0 h 1830"/>
                <a:gd name="connsiteX0" fmla="*/ 2981 w 2983"/>
                <a:gd name="connsiteY0" fmla="*/ 1830 h 1830"/>
                <a:gd name="connsiteX1" fmla="*/ 0 w 2983"/>
                <a:gd name="connsiteY1" fmla="*/ 1824 h 1830"/>
                <a:gd name="connsiteX2" fmla="*/ 0 w 2983"/>
                <a:gd name="connsiteY2" fmla="*/ 1776 h 1830"/>
                <a:gd name="connsiteX3" fmla="*/ 0 w 2983"/>
                <a:gd name="connsiteY3" fmla="*/ 1152 h 1830"/>
                <a:gd name="connsiteX4" fmla="*/ 576 w 2983"/>
                <a:gd name="connsiteY4" fmla="*/ 1152 h 1830"/>
                <a:gd name="connsiteX5" fmla="*/ 576 w 2983"/>
                <a:gd name="connsiteY5" fmla="*/ 864 h 1830"/>
                <a:gd name="connsiteX6" fmla="*/ 1152 w 2983"/>
                <a:gd name="connsiteY6" fmla="*/ 864 h 1830"/>
                <a:gd name="connsiteX7" fmla="*/ 1152 w 2983"/>
                <a:gd name="connsiteY7" fmla="*/ 576 h 1830"/>
                <a:gd name="connsiteX8" fmla="*/ 1728 w 2983"/>
                <a:gd name="connsiteY8" fmla="*/ 576 h 1830"/>
                <a:gd name="connsiteX9" fmla="*/ 1728 w 2983"/>
                <a:gd name="connsiteY9" fmla="*/ 288 h 1830"/>
                <a:gd name="connsiteX10" fmla="*/ 2304 w 2983"/>
                <a:gd name="connsiteY10" fmla="*/ 288 h 1830"/>
                <a:gd name="connsiteX11" fmla="*/ 2304 w 2983"/>
                <a:gd name="connsiteY11" fmla="*/ 0 h 1830"/>
                <a:gd name="connsiteX12" fmla="*/ 2983 w 2983"/>
                <a:gd name="connsiteY12" fmla="*/ 0 h 1830"/>
                <a:gd name="connsiteX0" fmla="*/ 2981 w 2983"/>
                <a:gd name="connsiteY0" fmla="*/ 1830 h 1830"/>
                <a:gd name="connsiteX1" fmla="*/ 0 w 2983"/>
                <a:gd name="connsiteY1" fmla="*/ 1824 h 1830"/>
                <a:gd name="connsiteX2" fmla="*/ 0 w 2983"/>
                <a:gd name="connsiteY2" fmla="*/ 1776 h 1830"/>
                <a:gd name="connsiteX3" fmla="*/ 0 w 2983"/>
                <a:gd name="connsiteY3" fmla="*/ 1152 h 1830"/>
                <a:gd name="connsiteX4" fmla="*/ 576 w 2983"/>
                <a:gd name="connsiteY4" fmla="*/ 1152 h 1830"/>
                <a:gd name="connsiteX5" fmla="*/ 576 w 2983"/>
                <a:gd name="connsiteY5" fmla="*/ 864 h 1830"/>
                <a:gd name="connsiteX6" fmla="*/ 1152 w 2983"/>
                <a:gd name="connsiteY6" fmla="*/ 864 h 1830"/>
                <a:gd name="connsiteX7" fmla="*/ 1152 w 2983"/>
                <a:gd name="connsiteY7" fmla="*/ 576 h 1830"/>
                <a:gd name="connsiteX8" fmla="*/ 1728 w 2983"/>
                <a:gd name="connsiteY8" fmla="*/ 576 h 1830"/>
                <a:gd name="connsiteX9" fmla="*/ 1728 w 2983"/>
                <a:gd name="connsiteY9" fmla="*/ 288 h 1830"/>
                <a:gd name="connsiteX10" fmla="*/ 2304 w 2983"/>
                <a:gd name="connsiteY10" fmla="*/ 288 h 1830"/>
                <a:gd name="connsiteX11" fmla="*/ 2304 w 2983"/>
                <a:gd name="connsiteY11" fmla="*/ 0 h 1830"/>
                <a:gd name="connsiteX12" fmla="*/ 2983 w 2983"/>
                <a:gd name="connsiteY12" fmla="*/ 0 h 1830"/>
                <a:gd name="connsiteX0" fmla="*/ 2989 w 2991"/>
                <a:gd name="connsiteY0" fmla="*/ 1830 h 1830"/>
                <a:gd name="connsiteX1" fmla="*/ 8 w 2991"/>
                <a:gd name="connsiteY1" fmla="*/ 1824 h 1830"/>
                <a:gd name="connsiteX2" fmla="*/ 0 w 2991"/>
                <a:gd name="connsiteY2" fmla="*/ 1557 h 1830"/>
                <a:gd name="connsiteX3" fmla="*/ 8 w 2991"/>
                <a:gd name="connsiteY3" fmla="*/ 1776 h 1830"/>
                <a:gd name="connsiteX4" fmla="*/ 8 w 2991"/>
                <a:gd name="connsiteY4" fmla="*/ 1152 h 1830"/>
                <a:gd name="connsiteX5" fmla="*/ 584 w 2991"/>
                <a:gd name="connsiteY5" fmla="*/ 1152 h 1830"/>
                <a:gd name="connsiteX6" fmla="*/ 584 w 2991"/>
                <a:gd name="connsiteY6" fmla="*/ 864 h 1830"/>
                <a:gd name="connsiteX7" fmla="*/ 1160 w 2991"/>
                <a:gd name="connsiteY7" fmla="*/ 864 h 1830"/>
                <a:gd name="connsiteX8" fmla="*/ 1160 w 2991"/>
                <a:gd name="connsiteY8" fmla="*/ 576 h 1830"/>
                <a:gd name="connsiteX9" fmla="*/ 1736 w 2991"/>
                <a:gd name="connsiteY9" fmla="*/ 576 h 1830"/>
                <a:gd name="connsiteX10" fmla="*/ 1736 w 2991"/>
                <a:gd name="connsiteY10" fmla="*/ 288 h 1830"/>
                <a:gd name="connsiteX11" fmla="*/ 2312 w 2991"/>
                <a:gd name="connsiteY11" fmla="*/ 288 h 1830"/>
                <a:gd name="connsiteX12" fmla="*/ 2312 w 2991"/>
                <a:gd name="connsiteY12" fmla="*/ 0 h 1830"/>
                <a:gd name="connsiteX13" fmla="*/ 2991 w 2991"/>
                <a:gd name="connsiteY13" fmla="*/ 0 h 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1" h="1830">
                  <a:moveTo>
                    <a:pt x="2989" y="1830"/>
                  </a:moveTo>
                  <a:lnTo>
                    <a:pt x="8" y="1824"/>
                  </a:lnTo>
                  <a:cubicBezTo>
                    <a:pt x="5" y="1822"/>
                    <a:pt x="3" y="1559"/>
                    <a:pt x="0" y="1557"/>
                  </a:cubicBezTo>
                  <a:cubicBezTo>
                    <a:pt x="3" y="1543"/>
                    <a:pt x="5" y="1790"/>
                    <a:pt x="8" y="1776"/>
                  </a:cubicBezTo>
                  <a:lnTo>
                    <a:pt x="8" y="1152"/>
                  </a:lnTo>
                  <a:lnTo>
                    <a:pt x="584" y="1152"/>
                  </a:lnTo>
                  <a:lnTo>
                    <a:pt x="584" y="864"/>
                  </a:lnTo>
                  <a:lnTo>
                    <a:pt x="1160" y="864"/>
                  </a:lnTo>
                  <a:lnTo>
                    <a:pt x="1160" y="576"/>
                  </a:lnTo>
                  <a:lnTo>
                    <a:pt x="1736" y="576"/>
                  </a:lnTo>
                  <a:lnTo>
                    <a:pt x="1736" y="288"/>
                  </a:lnTo>
                  <a:lnTo>
                    <a:pt x="2312" y="288"/>
                  </a:lnTo>
                  <a:lnTo>
                    <a:pt x="2312" y="0"/>
                  </a:lnTo>
                  <a:lnTo>
                    <a:pt x="2991" y="0"/>
                  </a:lnTo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</p:grp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8444640" y="2995820"/>
            <a:ext cx="263525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1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8784200" y="2825958"/>
            <a:ext cx="263525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2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9124090" y="2656095"/>
            <a:ext cx="263525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3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9463650" y="2486233"/>
            <a:ext cx="263525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4</a:t>
            </a: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9803540" y="2316370"/>
            <a:ext cx="263525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rPr>
              <a:t>5</a:t>
            </a:r>
          </a:p>
        </p:txBody>
      </p:sp>
      <p:pic>
        <p:nvPicPr>
          <p:cNvPr id="63" name="Picture 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171" y="521869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171" y="506629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336" y="488690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23" y="542030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908" y="564890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936" y="4250321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936" y="404837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571" y="389598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558" y="466624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771" y="442970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923" y="3254633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9371" y="305810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336" y="2905709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536" y="3438787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898" y="2260390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2136" y="2067180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6771" y="1914782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6171" y="239929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Box 86"/>
          <p:cNvSpPr txBox="1">
            <a:spLocks noChangeArrowheads="1"/>
          </p:cNvSpPr>
          <p:nvPr/>
        </p:nvSpPr>
        <p:spPr bwMode="auto">
          <a:xfrm>
            <a:off x="5995815" y="3823404"/>
            <a:ext cx="396632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111125" indent="-111125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EACH WEEK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Show Plan 1 times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Follow-Up with 1 Prospect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Add 1 New Customer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Call Your Coach</a:t>
            </a: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 rot="19904150">
            <a:off x="5600583" y="4794809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 charset="0"/>
              </a:rPr>
              <a:t>Week 2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 rot="19922310">
            <a:off x="7224596" y="3885172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 charset="0"/>
              </a:rPr>
              <a:t>Week 3</a:t>
            </a:r>
          </a:p>
        </p:txBody>
      </p:sp>
      <p:sp>
        <p:nvSpPr>
          <p:cNvPr id="84" name="Text Box 90"/>
          <p:cNvSpPr txBox="1">
            <a:spLocks noChangeArrowheads="1"/>
          </p:cNvSpPr>
          <p:nvPr/>
        </p:nvSpPr>
        <p:spPr bwMode="auto">
          <a:xfrm rot="19825620">
            <a:off x="8850196" y="2975534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 charset="0"/>
              </a:rPr>
              <a:t>Week 4</a:t>
            </a:r>
          </a:p>
        </p:txBody>
      </p:sp>
      <p:sp>
        <p:nvSpPr>
          <p:cNvPr id="85" name="Text Box 88"/>
          <p:cNvSpPr txBox="1">
            <a:spLocks noChangeArrowheads="1"/>
          </p:cNvSpPr>
          <p:nvPr/>
        </p:nvSpPr>
        <p:spPr bwMode="auto">
          <a:xfrm rot="19956241">
            <a:off x="3976571" y="5704447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ＭＳ Ｐゴシック" charset="0"/>
              </a:rPr>
              <a:t>Week 1</a:t>
            </a:r>
          </a:p>
        </p:txBody>
      </p:sp>
      <p:pic>
        <p:nvPicPr>
          <p:cNvPr id="86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573" y="3681673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161" y="2672346"/>
            <a:ext cx="457200" cy="39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448524" y="312908"/>
            <a:ext cx="3400717" cy="2378076"/>
            <a:chOff x="8577583" y="452914"/>
            <a:chExt cx="2377630" cy="2378076"/>
          </a:xfrm>
        </p:grpSpPr>
        <p:sp>
          <p:nvSpPr>
            <p:cNvPr id="17" name="AutoShape 254"/>
            <p:cNvSpPr>
              <a:spLocks noChangeArrowheads="1"/>
            </p:cNvSpPr>
            <p:nvPr/>
          </p:nvSpPr>
          <p:spPr bwMode="auto">
            <a:xfrm>
              <a:off x="8577583" y="452914"/>
              <a:ext cx="2377630" cy="2378076"/>
            </a:xfrm>
            <a:prstGeom prst="star32">
              <a:avLst>
                <a:gd name="adj" fmla="val 425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>
              <a:off x="8807380" y="1353439"/>
              <a:ext cx="1914206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0" algn="ctr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800" u="none" dirty="0">
                  <a:solidFill>
                    <a:srgbClr val="FFFFFF"/>
                  </a:solidFill>
                  <a:latin typeface="Calibri" panose="020F0502020204030204"/>
                </a:rPr>
                <a:t>Attend UBP with guest</a:t>
              </a:r>
            </a:p>
            <a:p>
              <a:pPr lvl="0" algn="ctr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800" u="none" dirty="0">
                  <a:solidFill>
                    <a:srgbClr val="FFFFFF"/>
                  </a:solidFill>
                  <a:latin typeface="Calibri" panose="020F0502020204030204"/>
                </a:rPr>
                <a:t>Show 4 plan</a:t>
              </a:r>
            </a:p>
            <a:p>
              <a:pPr lvl="0" algn="ctr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800" u="none" dirty="0">
                  <a:solidFill>
                    <a:srgbClr val="FFFFFF"/>
                  </a:solidFill>
                  <a:latin typeface="Calibri" panose="020F0502020204030204"/>
                </a:rPr>
                <a:t>Move 500 BV</a:t>
              </a:r>
            </a:p>
          </p:txBody>
        </p:sp>
        <p:sp>
          <p:nvSpPr>
            <p:cNvPr id="19" name="Text Box 257"/>
            <p:cNvSpPr txBox="1">
              <a:spLocks noChangeArrowheads="1"/>
            </p:cNvSpPr>
            <p:nvPr/>
          </p:nvSpPr>
          <p:spPr bwMode="auto">
            <a:xfrm>
              <a:off x="8858702" y="775979"/>
              <a:ext cx="18481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Monthly Goal</a:t>
              </a:r>
            </a:p>
          </p:txBody>
        </p:sp>
      </p:grpSp>
      <p:sp>
        <p:nvSpPr>
          <p:cNvPr id="88" name="Text Box 259"/>
          <p:cNvSpPr txBox="1">
            <a:spLocks noChangeArrowheads="1"/>
          </p:cNvSpPr>
          <p:nvPr/>
        </p:nvSpPr>
        <p:spPr bwMode="auto">
          <a:xfrm>
            <a:off x="970640" y="1364604"/>
            <a:ext cx="6692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F0052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Goal Staircase to </a:t>
            </a:r>
            <a:r>
              <a:rPr lang="en-US" u="none" dirty="0">
                <a:solidFill>
                  <a:srgbClr val="9F0052"/>
                </a:solidFill>
                <a:latin typeface="Calibri" panose="020F0502020204030204"/>
              </a:rPr>
              <a:t>USD2100 /week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F0052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70804" y="1904097"/>
            <a:ext cx="532664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-150" normalizeH="0" baseline="0" noProof="0" dirty="0">
                <a:ln>
                  <a:noFill/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rPr>
              <a:t>Monthly Steps</a:t>
            </a:r>
          </a:p>
        </p:txBody>
      </p:sp>
      <p:grpSp>
        <p:nvGrpSpPr>
          <p:cNvPr id="102" name="Group 20"/>
          <p:cNvGrpSpPr>
            <a:grpSpLocks/>
          </p:cNvGrpSpPr>
          <p:nvPr/>
        </p:nvGrpSpPr>
        <p:grpSpPr bwMode="auto">
          <a:xfrm>
            <a:off x="2815082" y="2725270"/>
            <a:ext cx="7373938" cy="3505200"/>
            <a:chOff x="672" y="1776"/>
            <a:chExt cx="4645" cy="2208"/>
          </a:xfrm>
          <a:effectLst/>
        </p:grpSpPr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864" y="1787"/>
              <a:ext cx="4416" cy="2149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408" y="2112"/>
                </a:cxn>
                <a:cxn ang="0">
                  <a:pos x="408" y="1920"/>
                </a:cxn>
                <a:cxn ang="0">
                  <a:pos x="816" y="1920"/>
                </a:cxn>
                <a:cxn ang="0">
                  <a:pos x="816" y="1728"/>
                </a:cxn>
                <a:cxn ang="0">
                  <a:pos x="1224" y="1728"/>
                </a:cxn>
                <a:cxn ang="0">
                  <a:pos x="1224" y="1536"/>
                </a:cxn>
                <a:cxn ang="0">
                  <a:pos x="1632" y="1536"/>
                </a:cxn>
                <a:cxn ang="0">
                  <a:pos x="1632" y="1344"/>
                </a:cxn>
                <a:cxn ang="0">
                  <a:pos x="2040" y="1344"/>
                </a:cxn>
                <a:cxn ang="0">
                  <a:pos x="2040" y="1152"/>
                </a:cxn>
                <a:cxn ang="0">
                  <a:pos x="2448" y="1152"/>
                </a:cxn>
                <a:cxn ang="0">
                  <a:pos x="2448" y="960"/>
                </a:cxn>
                <a:cxn ang="0">
                  <a:pos x="2856" y="960"/>
                </a:cxn>
                <a:cxn ang="0">
                  <a:pos x="2856" y="768"/>
                </a:cxn>
                <a:cxn ang="0">
                  <a:pos x="3264" y="768"/>
                </a:cxn>
                <a:cxn ang="0">
                  <a:pos x="3264" y="576"/>
                </a:cxn>
                <a:cxn ang="0">
                  <a:pos x="3672" y="576"/>
                </a:cxn>
                <a:cxn ang="0">
                  <a:pos x="3672" y="384"/>
                </a:cxn>
                <a:cxn ang="0">
                  <a:pos x="4080" y="384"/>
                </a:cxn>
                <a:cxn ang="0">
                  <a:pos x="4080" y="192"/>
                </a:cxn>
                <a:cxn ang="0">
                  <a:pos x="4488" y="192"/>
                </a:cxn>
                <a:cxn ang="0">
                  <a:pos x="4488" y="0"/>
                </a:cxn>
                <a:cxn ang="0">
                  <a:pos x="5446" y="3"/>
                </a:cxn>
                <a:cxn ang="0">
                  <a:pos x="5446" y="2394"/>
                </a:cxn>
                <a:cxn ang="0">
                  <a:pos x="1" y="2394"/>
                </a:cxn>
                <a:cxn ang="0">
                  <a:pos x="0" y="2112"/>
                </a:cxn>
              </a:cxnLst>
              <a:rect l="0" t="0" r="r" b="b"/>
              <a:pathLst>
                <a:path w="5446" h="2394">
                  <a:moveTo>
                    <a:pt x="0" y="2112"/>
                  </a:moveTo>
                  <a:lnTo>
                    <a:pt x="408" y="2112"/>
                  </a:lnTo>
                  <a:lnTo>
                    <a:pt x="408" y="1920"/>
                  </a:lnTo>
                  <a:lnTo>
                    <a:pt x="816" y="1920"/>
                  </a:lnTo>
                  <a:lnTo>
                    <a:pt x="816" y="1728"/>
                  </a:lnTo>
                  <a:lnTo>
                    <a:pt x="1224" y="1728"/>
                  </a:lnTo>
                  <a:lnTo>
                    <a:pt x="1224" y="1536"/>
                  </a:lnTo>
                  <a:lnTo>
                    <a:pt x="1632" y="1536"/>
                  </a:lnTo>
                  <a:lnTo>
                    <a:pt x="1632" y="1344"/>
                  </a:lnTo>
                  <a:lnTo>
                    <a:pt x="2040" y="1344"/>
                  </a:lnTo>
                  <a:lnTo>
                    <a:pt x="2040" y="1152"/>
                  </a:lnTo>
                  <a:lnTo>
                    <a:pt x="2448" y="1152"/>
                  </a:lnTo>
                  <a:lnTo>
                    <a:pt x="2448" y="960"/>
                  </a:lnTo>
                  <a:lnTo>
                    <a:pt x="2856" y="960"/>
                  </a:lnTo>
                  <a:lnTo>
                    <a:pt x="2856" y="768"/>
                  </a:lnTo>
                  <a:lnTo>
                    <a:pt x="3264" y="768"/>
                  </a:lnTo>
                  <a:lnTo>
                    <a:pt x="3264" y="576"/>
                  </a:lnTo>
                  <a:lnTo>
                    <a:pt x="3672" y="576"/>
                  </a:lnTo>
                  <a:lnTo>
                    <a:pt x="3672" y="384"/>
                  </a:lnTo>
                  <a:lnTo>
                    <a:pt x="4080" y="384"/>
                  </a:lnTo>
                  <a:lnTo>
                    <a:pt x="4080" y="192"/>
                  </a:lnTo>
                  <a:lnTo>
                    <a:pt x="4488" y="192"/>
                  </a:lnTo>
                  <a:lnTo>
                    <a:pt x="4488" y="0"/>
                  </a:lnTo>
                  <a:lnTo>
                    <a:pt x="5446" y="3"/>
                  </a:lnTo>
                  <a:lnTo>
                    <a:pt x="5446" y="2394"/>
                  </a:lnTo>
                  <a:lnTo>
                    <a:pt x="1" y="2394"/>
                  </a:lnTo>
                  <a:lnTo>
                    <a:pt x="0" y="21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/>
          </p:nvSpPr>
          <p:spPr bwMode="auto">
            <a:xfrm>
              <a:off x="672" y="3600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</a:t>
              </a:r>
            </a:p>
          </p:txBody>
        </p:sp>
        <p:sp>
          <p:nvSpPr>
            <p:cNvPr id="105" name="Rectangle 22"/>
            <p:cNvSpPr>
              <a:spLocks noChangeArrowheads="1"/>
            </p:cNvSpPr>
            <p:nvPr/>
          </p:nvSpPr>
          <p:spPr bwMode="auto">
            <a:xfrm>
              <a:off x="1056" y="3408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2</a:t>
              </a:r>
            </a:p>
          </p:txBody>
        </p: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1392" y="3264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3</a:t>
              </a:r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1728" y="3072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4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/>
          </p:nvSpPr>
          <p:spPr bwMode="auto">
            <a:xfrm>
              <a:off x="2064" y="2880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5</a:t>
              </a:r>
            </a:p>
          </p:txBody>
        </p:sp>
        <p:sp>
          <p:nvSpPr>
            <p:cNvPr id="109" name="Rectangle 26"/>
            <p:cNvSpPr>
              <a:spLocks noChangeArrowheads="1"/>
            </p:cNvSpPr>
            <p:nvPr/>
          </p:nvSpPr>
          <p:spPr bwMode="auto">
            <a:xfrm>
              <a:off x="2400" y="2736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6</a:t>
              </a:r>
            </a:p>
          </p:txBody>
        </p:sp>
        <p:sp>
          <p:nvSpPr>
            <p:cNvPr id="110" name="Rectangle 27"/>
            <p:cNvSpPr>
              <a:spLocks noChangeArrowheads="1"/>
            </p:cNvSpPr>
            <p:nvPr/>
          </p:nvSpPr>
          <p:spPr bwMode="auto">
            <a:xfrm>
              <a:off x="2688" y="2544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7</a:t>
              </a:r>
            </a:p>
          </p:txBody>
        </p:sp>
        <p:sp>
          <p:nvSpPr>
            <p:cNvPr id="111" name="Rectangle 28"/>
            <p:cNvSpPr>
              <a:spLocks noChangeArrowheads="1"/>
            </p:cNvSpPr>
            <p:nvPr/>
          </p:nvSpPr>
          <p:spPr bwMode="auto">
            <a:xfrm>
              <a:off x="3216" y="2448"/>
              <a:ext cx="240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8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3840" y="2112"/>
              <a:ext cx="336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10</a:t>
              </a:r>
            </a:p>
          </p:txBody>
        </p:sp>
        <p:sp>
          <p:nvSpPr>
            <p:cNvPr id="113" name="Rectangle 30"/>
            <p:cNvSpPr>
              <a:spLocks noChangeArrowheads="1"/>
            </p:cNvSpPr>
            <p:nvPr/>
          </p:nvSpPr>
          <p:spPr bwMode="auto">
            <a:xfrm>
              <a:off x="3552" y="2256"/>
              <a:ext cx="240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9</a:t>
              </a:r>
            </a:p>
          </p:txBody>
        </p:sp>
        <p:sp>
          <p:nvSpPr>
            <p:cNvPr id="114" name="Rectangle 31"/>
            <p:cNvSpPr>
              <a:spLocks noChangeArrowheads="1"/>
            </p:cNvSpPr>
            <p:nvPr/>
          </p:nvSpPr>
          <p:spPr bwMode="auto">
            <a:xfrm>
              <a:off x="4176" y="1920"/>
              <a:ext cx="336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11</a:t>
              </a:r>
            </a:p>
          </p:txBody>
        </p:sp>
        <p:sp>
          <p:nvSpPr>
            <p:cNvPr id="115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336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12</a:t>
              </a:r>
            </a:p>
          </p:txBody>
        </p:sp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3424" y="2603"/>
              <a:ext cx="1893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2286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Each Month</a:t>
              </a:r>
            </a:p>
            <a:p>
              <a:pPr lvl="0" algn="ctr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2000" u="none" dirty="0">
                  <a:solidFill>
                    <a:srgbClr val="FFFFFF"/>
                  </a:solidFill>
                  <a:latin typeface="Calibri" panose="020F0502020204030204"/>
                </a:rPr>
                <a:t>Attend UBP with guest</a:t>
              </a:r>
            </a:p>
            <a:p>
              <a:pPr lvl="0" algn="ctr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2000" u="none" dirty="0">
                  <a:solidFill>
                    <a:srgbClr val="FFFFFF"/>
                  </a:solidFill>
                  <a:latin typeface="Calibri" panose="020F0502020204030204"/>
                </a:rPr>
                <a:t>Show 4 plan</a:t>
              </a:r>
            </a:p>
            <a:p>
              <a:pPr lvl="0" algn="ctr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2000" u="none" dirty="0">
                  <a:solidFill>
                    <a:srgbClr val="FFFFFF"/>
                  </a:solidFill>
                  <a:latin typeface="Calibri" panose="020F0502020204030204"/>
                </a:rPr>
                <a:t>Move 500 BV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63" y="5020653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976" y="4715524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273" y="4433278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736" y="4151962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951" y="3869387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287" y="3588398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711" y="3305824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338" y="3023250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636" y="2742262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686" y="2459687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313" y="2179028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776" y="1896124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021120" y="471109"/>
            <a:ext cx="3489028" cy="2378076"/>
            <a:chOff x="8577583" y="452914"/>
            <a:chExt cx="2377630" cy="2378076"/>
          </a:xfrm>
          <a:effectLst/>
        </p:grpSpPr>
        <p:sp>
          <p:nvSpPr>
            <p:cNvPr id="17" name="AutoShape 254"/>
            <p:cNvSpPr>
              <a:spLocks noChangeArrowheads="1"/>
            </p:cNvSpPr>
            <p:nvPr/>
          </p:nvSpPr>
          <p:spPr bwMode="auto">
            <a:xfrm>
              <a:off x="8577583" y="452914"/>
              <a:ext cx="2377630" cy="2378076"/>
            </a:xfrm>
            <a:prstGeom prst="star32">
              <a:avLst>
                <a:gd name="adj" fmla="val 425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>
              <a:off x="8969791" y="1376799"/>
              <a:ext cx="155317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u="none" dirty="0">
                  <a:solidFill>
                    <a:prstClr val="white"/>
                  </a:solidFill>
                  <a:latin typeface="Calibri" panose="020F0502020204030204"/>
                  <a:ea typeface="ＭＳ Ｐゴシック"/>
                </a:rPr>
                <a:t>Master UFO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</a:rPr>
                <a:t>SAMM</a:t>
              </a:r>
            </a:p>
          </p:txBody>
        </p:sp>
        <p:sp>
          <p:nvSpPr>
            <p:cNvPr id="19" name="Text Box 257"/>
            <p:cNvSpPr txBox="1">
              <a:spLocks noChangeArrowheads="1"/>
            </p:cNvSpPr>
            <p:nvPr/>
          </p:nvSpPr>
          <p:spPr bwMode="auto">
            <a:xfrm>
              <a:off x="8822280" y="976689"/>
              <a:ext cx="18481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</a:rPr>
                <a:t>Quaterly</a:t>
              </a:r>
              <a:r>
                <a: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</a:rPr>
                <a:t> GOAL</a:t>
              </a:r>
            </a:p>
          </p:txBody>
        </p:sp>
      </p:grpSp>
      <p:sp>
        <p:nvSpPr>
          <p:cNvPr id="35" name="Text Box 259"/>
          <p:cNvSpPr txBox="1">
            <a:spLocks noChangeArrowheads="1"/>
          </p:cNvSpPr>
          <p:nvPr/>
        </p:nvSpPr>
        <p:spPr bwMode="auto">
          <a:xfrm>
            <a:off x="970804" y="1364604"/>
            <a:ext cx="6525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F0052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Goal Staircase to </a:t>
            </a:r>
            <a:r>
              <a:rPr lang="en-US" u="none" dirty="0">
                <a:solidFill>
                  <a:srgbClr val="9F0052"/>
                </a:solidFill>
                <a:latin typeface="Calibri" panose="020F0502020204030204"/>
              </a:rPr>
              <a:t>USD2100 /week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F0052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70804" y="1904097"/>
            <a:ext cx="532664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cap="all" spc="-150" dirty="0">
                <a:solidFill>
                  <a:srgbClr val="443988"/>
                </a:solidFill>
                <a:latin typeface="Calibri" panose="020F0502020204030204"/>
                <a:ea typeface="ＭＳ Ｐゴシック"/>
                <a:cs typeface="ＭＳ Ｐゴシック" charset="0"/>
              </a:rPr>
              <a:t>QUATERLY</a:t>
            </a:r>
            <a:r>
              <a:rPr kumimoji="0" lang="en-US" sz="5400" b="0" i="0" u="none" strike="noStrike" kern="1200" cap="all" spc="-150" normalizeH="0" baseline="0" noProof="0" dirty="0">
                <a:ln>
                  <a:noFill/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ＭＳ Ｐゴシック" charset="0"/>
              </a:rPr>
              <a:t> Steps</a:t>
            </a:r>
          </a:p>
        </p:txBody>
      </p:sp>
      <p:grpSp>
        <p:nvGrpSpPr>
          <p:cNvPr id="102" name="Group 20"/>
          <p:cNvGrpSpPr>
            <a:grpSpLocks/>
          </p:cNvGrpSpPr>
          <p:nvPr/>
        </p:nvGrpSpPr>
        <p:grpSpPr bwMode="auto">
          <a:xfrm>
            <a:off x="2815082" y="2725270"/>
            <a:ext cx="7315200" cy="3505200"/>
            <a:chOff x="672" y="1776"/>
            <a:chExt cx="4608" cy="2208"/>
          </a:xfrm>
          <a:effectLst/>
        </p:grpSpPr>
        <p:sp>
          <p:nvSpPr>
            <p:cNvPr id="103" name="Freeform 4"/>
            <p:cNvSpPr>
              <a:spLocks/>
            </p:cNvSpPr>
            <p:nvPr/>
          </p:nvSpPr>
          <p:spPr bwMode="auto">
            <a:xfrm>
              <a:off x="864" y="1787"/>
              <a:ext cx="4416" cy="2149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408" y="2112"/>
                </a:cxn>
                <a:cxn ang="0">
                  <a:pos x="408" y="1920"/>
                </a:cxn>
                <a:cxn ang="0">
                  <a:pos x="816" y="1920"/>
                </a:cxn>
                <a:cxn ang="0">
                  <a:pos x="816" y="1728"/>
                </a:cxn>
                <a:cxn ang="0">
                  <a:pos x="1224" y="1728"/>
                </a:cxn>
                <a:cxn ang="0">
                  <a:pos x="1224" y="1536"/>
                </a:cxn>
                <a:cxn ang="0">
                  <a:pos x="1632" y="1536"/>
                </a:cxn>
                <a:cxn ang="0">
                  <a:pos x="1632" y="1344"/>
                </a:cxn>
                <a:cxn ang="0">
                  <a:pos x="2040" y="1344"/>
                </a:cxn>
                <a:cxn ang="0">
                  <a:pos x="2040" y="1152"/>
                </a:cxn>
                <a:cxn ang="0">
                  <a:pos x="2448" y="1152"/>
                </a:cxn>
                <a:cxn ang="0">
                  <a:pos x="2448" y="960"/>
                </a:cxn>
                <a:cxn ang="0">
                  <a:pos x="2856" y="960"/>
                </a:cxn>
                <a:cxn ang="0">
                  <a:pos x="2856" y="768"/>
                </a:cxn>
                <a:cxn ang="0">
                  <a:pos x="3264" y="768"/>
                </a:cxn>
                <a:cxn ang="0">
                  <a:pos x="3264" y="576"/>
                </a:cxn>
                <a:cxn ang="0">
                  <a:pos x="3672" y="576"/>
                </a:cxn>
                <a:cxn ang="0">
                  <a:pos x="3672" y="384"/>
                </a:cxn>
                <a:cxn ang="0">
                  <a:pos x="4080" y="384"/>
                </a:cxn>
                <a:cxn ang="0">
                  <a:pos x="4080" y="192"/>
                </a:cxn>
                <a:cxn ang="0">
                  <a:pos x="4488" y="192"/>
                </a:cxn>
                <a:cxn ang="0">
                  <a:pos x="4488" y="0"/>
                </a:cxn>
                <a:cxn ang="0">
                  <a:pos x="5446" y="3"/>
                </a:cxn>
                <a:cxn ang="0">
                  <a:pos x="5446" y="2394"/>
                </a:cxn>
                <a:cxn ang="0">
                  <a:pos x="1" y="2394"/>
                </a:cxn>
                <a:cxn ang="0">
                  <a:pos x="0" y="2112"/>
                </a:cxn>
              </a:cxnLst>
              <a:rect l="0" t="0" r="r" b="b"/>
              <a:pathLst>
                <a:path w="5446" h="2394">
                  <a:moveTo>
                    <a:pt x="0" y="2112"/>
                  </a:moveTo>
                  <a:lnTo>
                    <a:pt x="408" y="2112"/>
                  </a:lnTo>
                  <a:lnTo>
                    <a:pt x="408" y="1920"/>
                  </a:lnTo>
                  <a:lnTo>
                    <a:pt x="816" y="1920"/>
                  </a:lnTo>
                  <a:lnTo>
                    <a:pt x="816" y="1728"/>
                  </a:lnTo>
                  <a:lnTo>
                    <a:pt x="1224" y="1728"/>
                  </a:lnTo>
                  <a:lnTo>
                    <a:pt x="1224" y="1536"/>
                  </a:lnTo>
                  <a:lnTo>
                    <a:pt x="1632" y="1536"/>
                  </a:lnTo>
                  <a:lnTo>
                    <a:pt x="1632" y="1344"/>
                  </a:lnTo>
                  <a:lnTo>
                    <a:pt x="2040" y="1344"/>
                  </a:lnTo>
                  <a:lnTo>
                    <a:pt x="2040" y="1152"/>
                  </a:lnTo>
                  <a:lnTo>
                    <a:pt x="2448" y="1152"/>
                  </a:lnTo>
                  <a:lnTo>
                    <a:pt x="2448" y="960"/>
                  </a:lnTo>
                  <a:lnTo>
                    <a:pt x="2856" y="960"/>
                  </a:lnTo>
                  <a:lnTo>
                    <a:pt x="2856" y="768"/>
                  </a:lnTo>
                  <a:lnTo>
                    <a:pt x="3264" y="768"/>
                  </a:lnTo>
                  <a:lnTo>
                    <a:pt x="3264" y="576"/>
                  </a:lnTo>
                  <a:lnTo>
                    <a:pt x="3672" y="576"/>
                  </a:lnTo>
                  <a:lnTo>
                    <a:pt x="3672" y="384"/>
                  </a:lnTo>
                  <a:lnTo>
                    <a:pt x="4080" y="384"/>
                  </a:lnTo>
                  <a:lnTo>
                    <a:pt x="4080" y="192"/>
                  </a:lnTo>
                  <a:lnTo>
                    <a:pt x="4488" y="192"/>
                  </a:lnTo>
                  <a:lnTo>
                    <a:pt x="4488" y="0"/>
                  </a:lnTo>
                  <a:lnTo>
                    <a:pt x="5446" y="3"/>
                  </a:lnTo>
                  <a:lnTo>
                    <a:pt x="5446" y="2394"/>
                  </a:lnTo>
                  <a:lnTo>
                    <a:pt x="1" y="2394"/>
                  </a:lnTo>
                  <a:lnTo>
                    <a:pt x="0" y="21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5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/>
          </p:nvSpPr>
          <p:spPr bwMode="auto">
            <a:xfrm>
              <a:off x="672" y="3600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</a:t>
              </a:r>
            </a:p>
          </p:txBody>
        </p:sp>
        <p:sp>
          <p:nvSpPr>
            <p:cNvPr id="105" name="Rectangle 22"/>
            <p:cNvSpPr>
              <a:spLocks noChangeArrowheads="1"/>
            </p:cNvSpPr>
            <p:nvPr/>
          </p:nvSpPr>
          <p:spPr bwMode="auto">
            <a:xfrm>
              <a:off x="1056" y="3408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2</a:t>
              </a:r>
            </a:p>
          </p:txBody>
        </p: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1392" y="3264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3</a:t>
              </a:r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1728" y="3072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4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/>
          </p:nvSpPr>
          <p:spPr bwMode="auto">
            <a:xfrm>
              <a:off x="2064" y="2880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5</a:t>
              </a:r>
            </a:p>
          </p:txBody>
        </p:sp>
        <p:sp>
          <p:nvSpPr>
            <p:cNvPr id="109" name="Rectangle 26"/>
            <p:cNvSpPr>
              <a:spLocks noChangeArrowheads="1"/>
            </p:cNvSpPr>
            <p:nvPr/>
          </p:nvSpPr>
          <p:spPr bwMode="auto">
            <a:xfrm>
              <a:off x="2400" y="2736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6</a:t>
              </a:r>
            </a:p>
          </p:txBody>
        </p:sp>
        <p:sp>
          <p:nvSpPr>
            <p:cNvPr id="110" name="Rectangle 27"/>
            <p:cNvSpPr>
              <a:spLocks noChangeArrowheads="1"/>
            </p:cNvSpPr>
            <p:nvPr/>
          </p:nvSpPr>
          <p:spPr bwMode="auto">
            <a:xfrm>
              <a:off x="2688" y="2544"/>
              <a:ext cx="624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7</a:t>
              </a:r>
            </a:p>
          </p:txBody>
        </p:sp>
        <p:sp>
          <p:nvSpPr>
            <p:cNvPr id="111" name="Rectangle 28"/>
            <p:cNvSpPr>
              <a:spLocks noChangeArrowheads="1"/>
            </p:cNvSpPr>
            <p:nvPr/>
          </p:nvSpPr>
          <p:spPr bwMode="auto">
            <a:xfrm>
              <a:off x="3216" y="2448"/>
              <a:ext cx="240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8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3840" y="2112"/>
              <a:ext cx="336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10</a:t>
              </a:r>
            </a:p>
          </p:txBody>
        </p:sp>
        <p:sp>
          <p:nvSpPr>
            <p:cNvPr id="113" name="Rectangle 30"/>
            <p:cNvSpPr>
              <a:spLocks noChangeArrowheads="1"/>
            </p:cNvSpPr>
            <p:nvPr/>
          </p:nvSpPr>
          <p:spPr bwMode="auto">
            <a:xfrm>
              <a:off x="3552" y="2256"/>
              <a:ext cx="240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9</a:t>
              </a:r>
            </a:p>
          </p:txBody>
        </p:sp>
        <p:sp>
          <p:nvSpPr>
            <p:cNvPr id="114" name="Rectangle 31"/>
            <p:cNvSpPr>
              <a:spLocks noChangeArrowheads="1"/>
            </p:cNvSpPr>
            <p:nvPr/>
          </p:nvSpPr>
          <p:spPr bwMode="auto">
            <a:xfrm>
              <a:off x="4176" y="1920"/>
              <a:ext cx="336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11</a:t>
              </a:r>
            </a:p>
          </p:txBody>
        </p:sp>
        <p:sp>
          <p:nvSpPr>
            <p:cNvPr id="115" name="Rectangle 32"/>
            <p:cNvSpPr>
              <a:spLocks noChangeArrowheads="1"/>
            </p:cNvSpPr>
            <p:nvPr/>
          </p:nvSpPr>
          <p:spPr bwMode="auto">
            <a:xfrm>
              <a:off x="4512" y="1776"/>
              <a:ext cx="336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12</a:t>
              </a:r>
            </a:p>
          </p:txBody>
        </p:sp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2064" y="2582"/>
              <a:ext cx="3055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2286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Each 6months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u="none" dirty="0">
                  <a:solidFill>
                    <a:srgbClr val="FFFFFF"/>
                  </a:solidFill>
                  <a:latin typeface="Calibri" panose="020F0502020204030204"/>
                </a:rPr>
                <a:t>Attend Annual Convention or Leadership Convention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63" y="5020653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976" y="4715524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273" y="4433278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736" y="4151962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951" y="3869387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287" y="3588398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711" y="3305824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338" y="3023250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636" y="2742262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686" y="2459687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313" y="2179028"/>
            <a:ext cx="1169988" cy="1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776" y="1896124"/>
            <a:ext cx="1169987" cy="10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021120" y="471109"/>
            <a:ext cx="3489028" cy="2378076"/>
            <a:chOff x="8577583" y="452914"/>
            <a:chExt cx="2377630" cy="2378076"/>
          </a:xfrm>
          <a:effectLst/>
        </p:grpSpPr>
        <p:sp>
          <p:nvSpPr>
            <p:cNvPr id="17" name="AutoShape 254"/>
            <p:cNvSpPr>
              <a:spLocks noChangeArrowheads="1"/>
            </p:cNvSpPr>
            <p:nvPr/>
          </p:nvSpPr>
          <p:spPr bwMode="auto">
            <a:xfrm>
              <a:off x="8577583" y="452914"/>
              <a:ext cx="2377630" cy="2378076"/>
            </a:xfrm>
            <a:prstGeom prst="star32">
              <a:avLst>
                <a:gd name="adj" fmla="val 42569"/>
              </a:avLst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>
              <a:off x="8969791" y="1376799"/>
              <a:ext cx="155317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</a:rPr>
                <a:t>Positioned to earn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</a:rPr>
                <a:t>$2,100/week ongoing income</a:t>
              </a:r>
            </a:p>
          </p:txBody>
        </p:sp>
        <p:sp>
          <p:nvSpPr>
            <p:cNvPr id="19" name="Text Box 257"/>
            <p:cNvSpPr txBox="1">
              <a:spLocks noChangeArrowheads="1"/>
            </p:cNvSpPr>
            <p:nvPr/>
          </p:nvSpPr>
          <p:spPr bwMode="auto">
            <a:xfrm>
              <a:off x="8822280" y="976689"/>
              <a:ext cx="18481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</a:rPr>
                <a:t>Bi-ANNUAL GOAL</a:t>
              </a:r>
            </a:p>
          </p:txBody>
        </p:sp>
      </p:grpSp>
      <p:sp>
        <p:nvSpPr>
          <p:cNvPr id="35" name="Text Box 259"/>
          <p:cNvSpPr txBox="1">
            <a:spLocks noChangeArrowheads="1"/>
          </p:cNvSpPr>
          <p:nvPr/>
        </p:nvSpPr>
        <p:spPr bwMode="auto">
          <a:xfrm>
            <a:off x="970804" y="1364604"/>
            <a:ext cx="6525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F0052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Goal Staircase to USD2100</a:t>
            </a:r>
            <a:r>
              <a:rPr lang="en-US" u="none" dirty="0">
                <a:solidFill>
                  <a:srgbClr val="9F0052"/>
                </a:solidFill>
                <a:latin typeface="Calibri" panose="020F0502020204030204"/>
              </a:rPr>
              <a:t>/week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F0052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ea typeface="+mj-ea"/>
              </a:rPr>
              <a:t>Build from Event to Event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684585" y="1935921"/>
            <a:ext cx="608852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u="none" dirty="0">
                <a:solidFill>
                  <a:srgbClr val="FFFFFF"/>
                </a:solidFill>
                <a:cs typeface="Arial"/>
              </a:rPr>
              <a:t>1) Momentum building.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u="none" dirty="0">
                <a:solidFill>
                  <a:srgbClr val="FFFFFF"/>
                </a:solidFill>
                <a:cs typeface="Arial"/>
              </a:rPr>
              <a:t>2) Growth gauge.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u="none" dirty="0">
                <a:solidFill>
                  <a:srgbClr val="FFFFFF"/>
                </a:solidFill>
                <a:cs typeface="Arial"/>
              </a:rPr>
              <a:t>3) Build Belief level.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u="none" dirty="0">
                <a:solidFill>
                  <a:srgbClr val="FFFFFF"/>
                </a:solidFill>
                <a:cs typeface="Arial"/>
              </a:rPr>
              <a:t>4) It all begin with a ticket.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u="none" dirty="0">
                <a:solidFill>
                  <a:srgbClr val="FFFFFF"/>
                </a:solidFill>
                <a:cs typeface="Arial"/>
              </a:rPr>
              <a:t>5) ABC pattern in action</a:t>
            </a:r>
          </a:p>
        </p:txBody>
      </p:sp>
    </p:spTree>
    <p:extLst>
      <p:ext uri="{BB962C8B-B14F-4D97-AF65-F5344CB8AC3E}">
        <p14:creationId xmlns:p14="http://schemas.microsoft.com/office/powerpoint/2010/main" val="2182604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ChangeArrowheads="1"/>
          </p:cNvSpPr>
          <p:nvPr/>
        </p:nvSpPr>
        <p:spPr bwMode="auto">
          <a:xfrm>
            <a:off x="2420257" y="803276"/>
            <a:ext cx="759460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u="none" dirty="0">
                <a:solidFill>
                  <a:srgbClr val="FFFF00"/>
                </a:solidFill>
                <a:latin typeface="Tahoma" panose="020B0604030504040204" pitchFamily="34" charset="0"/>
                <a:cs typeface="Arial"/>
              </a:rPr>
              <a:t>Ticket Goal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u="none" dirty="0">
                <a:solidFill>
                  <a:srgbClr val="FFFF00"/>
                </a:solidFill>
                <a:latin typeface="Tahoma" panose="020B0604030504040204" pitchFamily="34" charset="0"/>
                <a:cs typeface="Arial"/>
              </a:rPr>
              <a:t>Why Ticket???</a:t>
            </a:r>
          </a:p>
          <a:p>
            <a:pPr eaLnBrk="0" fontAlgn="base" hangingPunct="0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800" u="none" dirty="0">
              <a:solidFill>
                <a:srgbClr val="FFFF00"/>
              </a:solidFill>
              <a:latin typeface="Tahoma" panose="020B0604030504040204" pitchFamily="34" charset="0"/>
              <a:cs typeface="Arial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u="none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Invest In Knowledge.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u="none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Belief in Company.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u="none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Belief in Yourself – You can Do It.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u="none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Growth Gauge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u="none" dirty="0">
                <a:solidFill>
                  <a:srgbClr val="FFFFFF"/>
                </a:solidFill>
                <a:latin typeface="Tahoma" panose="020B0604030504040204" pitchFamily="34" charset="0"/>
                <a:cs typeface="Arial"/>
              </a:rPr>
              <a:t>Leverage</a:t>
            </a:r>
          </a:p>
        </p:txBody>
      </p:sp>
    </p:spTree>
    <p:extLst>
      <p:ext uri="{BB962C8B-B14F-4D97-AF65-F5344CB8AC3E}">
        <p14:creationId xmlns:p14="http://schemas.microsoft.com/office/powerpoint/2010/main" val="204260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57" y="924248"/>
            <a:ext cx="4091883" cy="162232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What can Market America® Offer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57" y="3090166"/>
            <a:ext cx="4142762" cy="3785419"/>
          </a:xfrm>
        </p:spPr>
        <p:txBody>
          <a:bodyPr>
            <a:normAutofit/>
          </a:bodyPr>
          <a:lstStyle/>
          <a:p>
            <a:r>
              <a:rPr lang="en-US" sz="3600" b="1" dirty="0"/>
              <a:t>Quality Products</a:t>
            </a:r>
          </a:p>
          <a:p>
            <a:r>
              <a:rPr lang="en-US" sz="3600" b="1" dirty="0"/>
              <a:t>Financial Freedom</a:t>
            </a:r>
          </a:p>
          <a:p>
            <a:r>
              <a:rPr lang="en-US" sz="3600" b="1" dirty="0"/>
              <a:t>Time Freedom</a:t>
            </a:r>
          </a:p>
        </p:txBody>
      </p:sp>
      <p:pic>
        <p:nvPicPr>
          <p:cNvPr id="1026" name="Picture 2" descr="Image result for market america">
            <a:extLst>
              <a:ext uri="{FF2B5EF4-FFF2-40B4-BE49-F238E27FC236}">
                <a16:creationId xmlns:a16="http://schemas.microsoft.com/office/drawing/2014/main" id="{378106E1-77D7-4DD0-84DD-BFFA8C2F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76" y="1575721"/>
            <a:ext cx="548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04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18" name="Rectangle 2"/>
          <p:cNvSpPr>
            <a:spLocks noChangeArrowheads="1"/>
          </p:cNvSpPr>
          <p:nvPr/>
        </p:nvSpPr>
        <p:spPr bwMode="auto">
          <a:xfrm>
            <a:off x="3006726" y="338139"/>
            <a:ext cx="6105525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u="sng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anose="020B0600070205080204" pitchFamily="34" charset="-128"/>
                <a:cs typeface="Arial"/>
              </a:rPr>
              <a:t>Grow with Ticket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2895600" y="5851525"/>
            <a:ext cx="7143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895600" y="4848225"/>
            <a:ext cx="7143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895600" y="4333875"/>
            <a:ext cx="7143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895600" y="3832225"/>
            <a:ext cx="7143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895600" y="3332164"/>
            <a:ext cx="7143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2895600" y="2830514"/>
            <a:ext cx="7143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2895600" y="2316164"/>
            <a:ext cx="7143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2895600" y="1814514"/>
            <a:ext cx="7143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967038" y="5851525"/>
            <a:ext cx="52578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967039" y="5851526"/>
            <a:ext cx="1587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552825" y="5851526"/>
            <a:ext cx="1588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138614" y="5851526"/>
            <a:ext cx="1587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724400" y="5851526"/>
            <a:ext cx="1588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310189" y="5851526"/>
            <a:ext cx="1587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895975" y="5851526"/>
            <a:ext cx="1588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6467475" y="5851526"/>
            <a:ext cx="1588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7053264" y="5851526"/>
            <a:ext cx="1587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7639050" y="5851526"/>
            <a:ext cx="1588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8224839" y="5851526"/>
            <a:ext cx="1587" cy="66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428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u="sng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2774951" y="1208087"/>
            <a:ext cx="8124825" cy="5248275"/>
            <a:chOff x="532" y="989"/>
            <a:chExt cx="5118" cy="3306"/>
          </a:xfrm>
        </p:grpSpPr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909" y="3652"/>
              <a:ext cx="3366" cy="34"/>
            </a:xfrm>
            <a:custGeom>
              <a:avLst/>
              <a:gdLst>
                <a:gd name="T0" fmla="*/ 0 w 3366"/>
                <a:gd name="T1" fmla="*/ 34 h 34"/>
                <a:gd name="T2" fmla="*/ 54 w 3366"/>
                <a:gd name="T3" fmla="*/ 0 h 34"/>
                <a:gd name="T4" fmla="*/ 3366 w 3366"/>
                <a:gd name="T5" fmla="*/ 0 h 34"/>
                <a:gd name="T6" fmla="*/ 3312 w 3366"/>
                <a:gd name="T7" fmla="*/ 34 h 34"/>
                <a:gd name="T8" fmla="*/ 0 w 33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6"/>
                <a:gd name="T16" fmla="*/ 0 h 34"/>
                <a:gd name="T17" fmla="*/ 3366 w 33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6" h="34">
                  <a:moveTo>
                    <a:pt x="0" y="34"/>
                  </a:moveTo>
                  <a:lnTo>
                    <a:pt x="54" y="0"/>
                  </a:lnTo>
                  <a:lnTo>
                    <a:pt x="3366" y="0"/>
                  </a:lnTo>
                  <a:lnTo>
                    <a:pt x="3312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>
              <a:off x="909" y="1109"/>
              <a:ext cx="54" cy="2577"/>
            </a:xfrm>
            <a:custGeom>
              <a:avLst/>
              <a:gdLst>
                <a:gd name="T0" fmla="*/ 0 w 54"/>
                <a:gd name="T1" fmla="*/ 2577 h 2577"/>
                <a:gd name="T2" fmla="*/ 0 w 54"/>
                <a:gd name="T3" fmla="*/ 34 h 2577"/>
                <a:gd name="T4" fmla="*/ 54 w 54"/>
                <a:gd name="T5" fmla="*/ 0 h 2577"/>
                <a:gd name="T6" fmla="*/ 54 w 54"/>
                <a:gd name="T7" fmla="*/ 2543 h 2577"/>
                <a:gd name="T8" fmla="*/ 0 w 54"/>
                <a:gd name="T9" fmla="*/ 2577 h 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77"/>
                <a:gd name="T17" fmla="*/ 54 w 54"/>
                <a:gd name="T18" fmla="*/ 2577 h 2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77">
                  <a:moveTo>
                    <a:pt x="0" y="2577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2543"/>
                  </a:lnTo>
                  <a:lnTo>
                    <a:pt x="0" y="257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0" name="Rectangle 25"/>
            <p:cNvSpPr>
              <a:spLocks noChangeArrowheads="1"/>
            </p:cNvSpPr>
            <p:nvPr/>
          </p:nvSpPr>
          <p:spPr bwMode="auto">
            <a:xfrm>
              <a:off x="963" y="1109"/>
              <a:ext cx="3312" cy="254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11" name="Freeform 26"/>
            <p:cNvSpPr>
              <a:spLocks/>
            </p:cNvSpPr>
            <p:nvPr/>
          </p:nvSpPr>
          <p:spPr bwMode="auto">
            <a:xfrm>
              <a:off x="909" y="3652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2" name="Freeform 27"/>
            <p:cNvSpPr>
              <a:spLocks/>
            </p:cNvSpPr>
            <p:nvPr/>
          </p:nvSpPr>
          <p:spPr bwMode="auto">
            <a:xfrm>
              <a:off x="909" y="3336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3" name="Freeform 28"/>
            <p:cNvSpPr>
              <a:spLocks/>
            </p:cNvSpPr>
            <p:nvPr/>
          </p:nvSpPr>
          <p:spPr bwMode="auto">
            <a:xfrm>
              <a:off x="909" y="3012"/>
              <a:ext cx="3366" cy="42"/>
            </a:xfrm>
            <a:custGeom>
              <a:avLst/>
              <a:gdLst>
                <a:gd name="T0" fmla="*/ 0 w 374"/>
                <a:gd name="T1" fmla="*/ 2147483647 h 5"/>
                <a:gd name="T2" fmla="*/ 2147483647 w 374"/>
                <a:gd name="T3" fmla="*/ 0 h 5"/>
                <a:gd name="T4" fmla="*/ 2147483647 w 374"/>
                <a:gd name="T5" fmla="*/ 0 h 5"/>
                <a:gd name="T6" fmla="*/ 0 60000 65536"/>
                <a:gd name="T7" fmla="*/ 0 60000 65536"/>
                <a:gd name="T8" fmla="*/ 0 60000 65536"/>
                <a:gd name="T9" fmla="*/ 0 w 374"/>
                <a:gd name="T10" fmla="*/ 0 h 5"/>
                <a:gd name="T11" fmla="*/ 374 w 37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5">
                  <a:moveTo>
                    <a:pt x="0" y="5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4" name="Freeform 29"/>
            <p:cNvSpPr>
              <a:spLocks/>
            </p:cNvSpPr>
            <p:nvPr/>
          </p:nvSpPr>
          <p:spPr bwMode="auto">
            <a:xfrm>
              <a:off x="909" y="2696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5" name="Freeform 30"/>
            <p:cNvSpPr>
              <a:spLocks/>
            </p:cNvSpPr>
            <p:nvPr/>
          </p:nvSpPr>
          <p:spPr bwMode="auto">
            <a:xfrm>
              <a:off x="909" y="2380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6" name="Freeform 31"/>
            <p:cNvSpPr>
              <a:spLocks/>
            </p:cNvSpPr>
            <p:nvPr/>
          </p:nvSpPr>
          <p:spPr bwMode="auto">
            <a:xfrm>
              <a:off x="909" y="2064"/>
              <a:ext cx="3366" cy="35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7" name="Freeform 32"/>
            <p:cNvSpPr>
              <a:spLocks/>
            </p:cNvSpPr>
            <p:nvPr/>
          </p:nvSpPr>
          <p:spPr bwMode="auto">
            <a:xfrm>
              <a:off x="909" y="1740"/>
              <a:ext cx="3366" cy="43"/>
            </a:xfrm>
            <a:custGeom>
              <a:avLst/>
              <a:gdLst>
                <a:gd name="T0" fmla="*/ 0 w 374"/>
                <a:gd name="T1" fmla="*/ 2147483647 h 5"/>
                <a:gd name="T2" fmla="*/ 2147483647 w 374"/>
                <a:gd name="T3" fmla="*/ 0 h 5"/>
                <a:gd name="T4" fmla="*/ 2147483647 w 374"/>
                <a:gd name="T5" fmla="*/ 0 h 5"/>
                <a:gd name="T6" fmla="*/ 0 60000 65536"/>
                <a:gd name="T7" fmla="*/ 0 60000 65536"/>
                <a:gd name="T8" fmla="*/ 0 60000 65536"/>
                <a:gd name="T9" fmla="*/ 0 w 374"/>
                <a:gd name="T10" fmla="*/ 0 h 5"/>
                <a:gd name="T11" fmla="*/ 374 w 37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5">
                  <a:moveTo>
                    <a:pt x="0" y="5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8" name="Freeform 33"/>
            <p:cNvSpPr>
              <a:spLocks/>
            </p:cNvSpPr>
            <p:nvPr/>
          </p:nvSpPr>
          <p:spPr bwMode="auto">
            <a:xfrm>
              <a:off x="909" y="1424"/>
              <a:ext cx="3366" cy="35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19" name="Freeform 34"/>
            <p:cNvSpPr>
              <a:spLocks/>
            </p:cNvSpPr>
            <p:nvPr/>
          </p:nvSpPr>
          <p:spPr bwMode="auto">
            <a:xfrm>
              <a:off x="909" y="1109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20" name="Freeform 35"/>
            <p:cNvSpPr>
              <a:spLocks/>
            </p:cNvSpPr>
            <p:nvPr/>
          </p:nvSpPr>
          <p:spPr bwMode="auto">
            <a:xfrm>
              <a:off x="909" y="3652"/>
              <a:ext cx="3366" cy="34"/>
            </a:xfrm>
            <a:custGeom>
              <a:avLst/>
              <a:gdLst>
                <a:gd name="T0" fmla="*/ 3366 w 3366"/>
                <a:gd name="T1" fmla="*/ 0 h 34"/>
                <a:gd name="T2" fmla="*/ 3312 w 3366"/>
                <a:gd name="T3" fmla="*/ 34 h 34"/>
                <a:gd name="T4" fmla="*/ 0 w 3366"/>
                <a:gd name="T5" fmla="*/ 34 h 34"/>
                <a:gd name="T6" fmla="*/ 54 w 3366"/>
                <a:gd name="T7" fmla="*/ 0 h 34"/>
                <a:gd name="T8" fmla="*/ 3366 w 336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6"/>
                <a:gd name="T16" fmla="*/ 0 h 34"/>
                <a:gd name="T17" fmla="*/ 3366 w 33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6" h="34">
                  <a:moveTo>
                    <a:pt x="3366" y="0"/>
                  </a:moveTo>
                  <a:lnTo>
                    <a:pt x="3312" y="34"/>
                  </a:lnTo>
                  <a:lnTo>
                    <a:pt x="0" y="34"/>
                  </a:lnTo>
                  <a:lnTo>
                    <a:pt x="54" y="0"/>
                  </a:lnTo>
                  <a:lnTo>
                    <a:pt x="3366" y="0"/>
                  </a:lnTo>
                  <a:close/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21" name="Freeform 36"/>
            <p:cNvSpPr>
              <a:spLocks/>
            </p:cNvSpPr>
            <p:nvPr/>
          </p:nvSpPr>
          <p:spPr bwMode="auto">
            <a:xfrm>
              <a:off x="909" y="1109"/>
              <a:ext cx="54" cy="2577"/>
            </a:xfrm>
            <a:custGeom>
              <a:avLst/>
              <a:gdLst>
                <a:gd name="T0" fmla="*/ 0 w 54"/>
                <a:gd name="T1" fmla="*/ 2577 h 2577"/>
                <a:gd name="T2" fmla="*/ 0 w 54"/>
                <a:gd name="T3" fmla="*/ 34 h 2577"/>
                <a:gd name="T4" fmla="*/ 54 w 54"/>
                <a:gd name="T5" fmla="*/ 0 h 2577"/>
                <a:gd name="T6" fmla="*/ 54 w 54"/>
                <a:gd name="T7" fmla="*/ 2543 h 2577"/>
                <a:gd name="T8" fmla="*/ 0 w 54"/>
                <a:gd name="T9" fmla="*/ 2577 h 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77"/>
                <a:gd name="T17" fmla="*/ 54 w 54"/>
                <a:gd name="T18" fmla="*/ 2577 h 2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77">
                  <a:moveTo>
                    <a:pt x="0" y="2577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2543"/>
                  </a:lnTo>
                  <a:lnTo>
                    <a:pt x="0" y="257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8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22" name="Rectangle 37"/>
            <p:cNvSpPr>
              <a:spLocks noChangeArrowheads="1"/>
            </p:cNvSpPr>
            <p:nvPr/>
          </p:nvSpPr>
          <p:spPr bwMode="auto">
            <a:xfrm>
              <a:off x="963" y="1109"/>
              <a:ext cx="3312" cy="2543"/>
            </a:xfrm>
            <a:prstGeom prst="rect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23" name="Freeform 38"/>
            <p:cNvSpPr>
              <a:spLocks/>
            </p:cNvSpPr>
            <p:nvPr/>
          </p:nvSpPr>
          <p:spPr bwMode="auto">
            <a:xfrm>
              <a:off x="1170" y="3635"/>
              <a:ext cx="54" cy="51"/>
            </a:xfrm>
            <a:custGeom>
              <a:avLst/>
              <a:gdLst>
                <a:gd name="T0" fmla="*/ 0 w 54"/>
                <a:gd name="T1" fmla="*/ 51 h 51"/>
                <a:gd name="T2" fmla="*/ 0 w 54"/>
                <a:gd name="T3" fmla="*/ 34 h 51"/>
                <a:gd name="T4" fmla="*/ 54 w 54"/>
                <a:gd name="T5" fmla="*/ 0 h 51"/>
                <a:gd name="T6" fmla="*/ 54 w 54"/>
                <a:gd name="T7" fmla="*/ 17 h 51"/>
                <a:gd name="T8" fmla="*/ 0 w 54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1"/>
                <a:gd name="T17" fmla="*/ 54 w 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1">
                  <a:moveTo>
                    <a:pt x="0" y="51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24" name="Rectangle 39"/>
            <p:cNvSpPr>
              <a:spLocks noChangeArrowheads="1"/>
            </p:cNvSpPr>
            <p:nvPr/>
          </p:nvSpPr>
          <p:spPr bwMode="auto">
            <a:xfrm>
              <a:off x="1026" y="3669"/>
              <a:ext cx="144" cy="17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25" name="Freeform 40"/>
            <p:cNvSpPr>
              <a:spLocks/>
            </p:cNvSpPr>
            <p:nvPr/>
          </p:nvSpPr>
          <p:spPr bwMode="auto">
            <a:xfrm>
              <a:off x="1026" y="3635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45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26" name="Rectangle 41"/>
            <p:cNvSpPr>
              <a:spLocks noChangeArrowheads="1"/>
            </p:cNvSpPr>
            <p:nvPr/>
          </p:nvSpPr>
          <p:spPr bwMode="auto">
            <a:xfrm>
              <a:off x="1112" y="3515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1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27" name="Freeform 42"/>
            <p:cNvSpPr>
              <a:spLocks/>
            </p:cNvSpPr>
            <p:nvPr/>
          </p:nvSpPr>
          <p:spPr bwMode="auto">
            <a:xfrm>
              <a:off x="1539" y="3600"/>
              <a:ext cx="45" cy="86"/>
            </a:xfrm>
            <a:custGeom>
              <a:avLst/>
              <a:gdLst>
                <a:gd name="T0" fmla="*/ 0 w 45"/>
                <a:gd name="T1" fmla="*/ 86 h 86"/>
                <a:gd name="T2" fmla="*/ 0 w 45"/>
                <a:gd name="T3" fmla="*/ 35 h 86"/>
                <a:gd name="T4" fmla="*/ 45 w 45"/>
                <a:gd name="T5" fmla="*/ 0 h 86"/>
                <a:gd name="T6" fmla="*/ 45 w 45"/>
                <a:gd name="T7" fmla="*/ 52 h 86"/>
                <a:gd name="T8" fmla="*/ 0 w 45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86"/>
                <a:gd name="T17" fmla="*/ 45 w 45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86">
                  <a:moveTo>
                    <a:pt x="0" y="86"/>
                  </a:moveTo>
                  <a:lnTo>
                    <a:pt x="0" y="35"/>
                  </a:lnTo>
                  <a:lnTo>
                    <a:pt x="45" y="0"/>
                  </a:lnTo>
                  <a:lnTo>
                    <a:pt x="45" y="5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28" name="Rectangle 43"/>
            <p:cNvSpPr>
              <a:spLocks noChangeArrowheads="1"/>
            </p:cNvSpPr>
            <p:nvPr/>
          </p:nvSpPr>
          <p:spPr bwMode="auto">
            <a:xfrm>
              <a:off x="1386" y="3635"/>
              <a:ext cx="153" cy="51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29" name="Freeform 44"/>
            <p:cNvSpPr>
              <a:spLocks/>
            </p:cNvSpPr>
            <p:nvPr/>
          </p:nvSpPr>
          <p:spPr bwMode="auto">
            <a:xfrm>
              <a:off x="1386" y="3600"/>
              <a:ext cx="198" cy="35"/>
            </a:xfrm>
            <a:custGeom>
              <a:avLst/>
              <a:gdLst>
                <a:gd name="T0" fmla="*/ 153 w 198"/>
                <a:gd name="T1" fmla="*/ 35 h 35"/>
                <a:gd name="T2" fmla="*/ 198 w 198"/>
                <a:gd name="T3" fmla="*/ 0 h 35"/>
                <a:gd name="T4" fmla="*/ 54 w 198"/>
                <a:gd name="T5" fmla="*/ 0 h 35"/>
                <a:gd name="T6" fmla="*/ 0 w 198"/>
                <a:gd name="T7" fmla="*/ 35 h 35"/>
                <a:gd name="T8" fmla="*/ 153 w 198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5"/>
                <a:gd name="T17" fmla="*/ 198 w 19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5">
                  <a:moveTo>
                    <a:pt x="153" y="35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5"/>
                  </a:lnTo>
                  <a:lnTo>
                    <a:pt x="153" y="35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30" name="Rectangle 45"/>
            <p:cNvSpPr>
              <a:spLocks noChangeArrowheads="1"/>
            </p:cNvSpPr>
            <p:nvPr/>
          </p:nvSpPr>
          <p:spPr bwMode="auto">
            <a:xfrm>
              <a:off x="1481" y="348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3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31" name="Freeform 46"/>
            <p:cNvSpPr>
              <a:spLocks/>
            </p:cNvSpPr>
            <p:nvPr/>
          </p:nvSpPr>
          <p:spPr bwMode="auto">
            <a:xfrm>
              <a:off x="1908" y="3541"/>
              <a:ext cx="45" cy="145"/>
            </a:xfrm>
            <a:custGeom>
              <a:avLst/>
              <a:gdLst>
                <a:gd name="T0" fmla="*/ 0 w 45"/>
                <a:gd name="T1" fmla="*/ 145 h 145"/>
                <a:gd name="T2" fmla="*/ 0 w 45"/>
                <a:gd name="T3" fmla="*/ 34 h 145"/>
                <a:gd name="T4" fmla="*/ 45 w 45"/>
                <a:gd name="T5" fmla="*/ 0 h 145"/>
                <a:gd name="T6" fmla="*/ 45 w 45"/>
                <a:gd name="T7" fmla="*/ 111 h 145"/>
                <a:gd name="T8" fmla="*/ 0 w 45"/>
                <a:gd name="T9" fmla="*/ 14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45"/>
                <a:gd name="T17" fmla="*/ 45 w 45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45">
                  <a:moveTo>
                    <a:pt x="0" y="145"/>
                  </a:moveTo>
                  <a:lnTo>
                    <a:pt x="0" y="34"/>
                  </a:lnTo>
                  <a:lnTo>
                    <a:pt x="45" y="0"/>
                  </a:lnTo>
                  <a:lnTo>
                    <a:pt x="45" y="11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32" name="Rectangle 47"/>
            <p:cNvSpPr>
              <a:spLocks noChangeArrowheads="1"/>
            </p:cNvSpPr>
            <p:nvPr/>
          </p:nvSpPr>
          <p:spPr bwMode="auto">
            <a:xfrm>
              <a:off x="1755" y="3575"/>
              <a:ext cx="153" cy="111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33" name="Freeform 48"/>
            <p:cNvSpPr>
              <a:spLocks/>
            </p:cNvSpPr>
            <p:nvPr/>
          </p:nvSpPr>
          <p:spPr bwMode="auto">
            <a:xfrm>
              <a:off x="1755" y="3541"/>
              <a:ext cx="198" cy="34"/>
            </a:xfrm>
            <a:custGeom>
              <a:avLst/>
              <a:gdLst>
                <a:gd name="T0" fmla="*/ 153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53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53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34" name="Rectangle 49"/>
            <p:cNvSpPr>
              <a:spLocks noChangeArrowheads="1"/>
            </p:cNvSpPr>
            <p:nvPr/>
          </p:nvSpPr>
          <p:spPr bwMode="auto">
            <a:xfrm>
              <a:off x="1850" y="3421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7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35" name="Freeform 50"/>
            <p:cNvSpPr>
              <a:spLocks/>
            </p:cNvSpPr>
            <p:nvPr/>
          </p:nvSpPr>
          <p:spPr bwMode="auto">
            <a:xfrm>
              <a:off x="2277" y="3490"/>
              <a:ext cx="45" cy="196"/>
            </a:xfrm>
            <a:custGeom>
              <a:avLst/>
              <a:gdLst>
                <a:gd name="T0" fmla="*/ 0 w 45"/>
                <a:gd name="T1" fmla="*/ 196 h 196"/>
                <a:gd name="T2" fmla="*/ 0 w 45"/>
                <a:gd name="T3" fmla="*/ 34 h 196"/>
                <a:gd name="T4" fmla="*/ 45 w 45"/>
                <a:gd name="T5" fmla="*/ 0 h 196"/>
                <a:gd name="T6" fmla="*/ 45 w 45"/>
                <a:gd name="T7" fmla="*/ 162 h 196"/>
                <a:gd name="T8" fmla="*/ 0 w 45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96"/>
                <a:gd name="T17" fmla="*/ 45 w 4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96">
                  <a:moveTo>
                    <a:pt x="0" y="196"/>
                  </a:moveTo>
                  <a:lnTo>
                    <a:pt x="0" y="34"/>
                  </a:lnTo>
                  <a:lnTo>
                    <a:pt x="45" y="0"/>
                  </a:lnTo>
                  <a:lnTo>
                    <a:pt x="45" y="162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36" name="Rectangle 51"/>
            <p:cNvSpPr>
              <a:spLocks noChangeArrowheads="1"/>
            </p:cNvSpPr>
            <p:nvPr/>
          </p:nvSpPr>
          <p:spPr bwMode="auto">
            <a:xfrm>
              <a:off x="2124" y="3524"/>
              <a:ext cx="153" cy="162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37" name="Freeform 52"/>
            <p:cNvSpPr>
              <a:spLocks/>
            </p:cNvSpPr>
            <p:nvPr/>
          </p:nvSpPr>
          <p:spPr bwMode="auto">
            <a:xfrm>
              <a:off x="2124" y="3490"/>
              <a:ext cx="198" cy="34"/>
            </a:xfrm>
            <a:custGeom>
              <a:avLst/>
              <a:gdLst>
                <a:gd name="T0" fmla="*/ 153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53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53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38" name="Rectangle 53"/>
            <p:cNvSpPr>
              <a:spLocks noChangeArrowheads="1"/>
            </p:cNvSpPr>
            <p:nvPr/>
          </p:nvSpPr>
          <p:spPr bwMode="auto">
            <a:xfrm>
              <a:off x="2161" y="337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10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39" name="Freeform 54"/>
            <p:cNvSpPr>
              <a:spLocks/>
            </p:cNvSpPr>
            <p:nvPr/>
          </p:nvSpPr>
          <p:spPr bwMode="auto">
            <a:xfrm>
              <a:off x="2637" y="3336"/>
              <a:ext cx="54" cy="350"/>
            </a:xfrm>
            <a:custGeom>
              <a:avLst/>
              <a:gdLst>
                <a:gd name="T0" fmla="*/ 0 w 54"/>
                <a:gd name="T1" fmla="*/ 350 h 350"/>
                <a:gd name="T2" fmla="*/ 0 w 54"/>
                <a:gd name="T3" fmla="*/ 34 h 350"/>
                <a:gd name="T4" fmla="*/ 54 w 54"/>
                <a:gd name="T5" fmla="*/ 0 h 350"/>
                <a:gd name="T6" fmla="*/ 54 w 54"/>
                <a:gd name="T7" fmla="*/ 316 h 350"/>
                <a:gd name="T8" fmla="*/ 0 w 54"/>
                <a:gd name="T9" fmla="*/ 350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50"/>
                <a:gd name="T17" fmla="*/ 54 w 54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50">
                  <a:moveTo>
                    <a:pt x="0" y="350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316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40" name="Rectangle 55"/>
            <p:cNvSpPr>
              <a:spLocks noChangeArrowheads="1"/>
            </p:cNvSpPr>
            <p:nvPr/>
          </p:nvSpPr>
          <p:spPr bwMode="auto">
            <a:xfrm>
              <a:off x="2493" y="3370"/>
              <a:ext cx="144" cy="316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41" name="Freeform 56"/>
            <p:cNvSpPr>
              <a:spLocks/>
            </p:cNvSpPr>
            <p:nvPr/>
          </p:nvSpPr>
          <p:spPr bwMode="auto">
            <a:xfrm>
              <a:off x="2493" y="3336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42" name="Rectangle 57"/>
            <p:cNvSpPr>
              <a:spLocks noChangeArrowheads="1"/>
            </p:cNvSpPr>
            <p:nvPr/>
          </p:nvSpPr>
          <p:spPr bwMode="auto">
            <a:xfrm>
              <a:off x="2521" y="321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20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43" name="Freeform 58"/>
            <p:cNvSpPr>
              <a:spLocks/>
            </p:cNvSpPr>
            <p:nvPr/>
          </p:nvSpPr>
          <p:spPr bwMode="auto">
            <a:xfrm>
              <a:off x="3006" y="2935"/>
              <a:ext cx="54" cy="751"/>
            </a:xfrm>
            <a:custGeom>
              <a:avLst/>
              <a:gdLst>
                <a:gd name="T0" fmla="*/ 0 w 54"/>
                <a:gd name="T1" fmla="*/ 751 h 751"/>
                <a:gd name="T2" fmla="*/ 0 w 54"/>
                <a:gd name="T3" fmla="*/ 34 h 751"/>
                <a:gd name="T4" fmla="*/ 54 w 54"/>
                <a:gd name="T5" fmla="*/ 0 h 751"/>
                <a:gd name="T6" fmla="*/ 54 w 54"/>
                <a:gd name="T7" fmla="*/ 717 h 751"/>
                <a:gd name="T8" fmla="*/ 0 w 54"/>
                <a:gd name="T9" fmla="*/ 751 h 7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51"/>
                <a:gd name="T17" fmla="*/ 54 w 54"/>
                <a:gd name="T18" fmla="*/ 751 h 7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51">
                  <a:moveTo>
                    <a:pt x="0" y="751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717"/>
                  </a:lnTo>
                  <a:lnTo>
                    <a:pt x="0" y="751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44" name="Rectangle 59"/>
            <p:cNvSpPr>
              <a:spLocks noChangeArrowheads="1"/>
            </p:cNvSpPr>
            <p:nvPr/>
          </p:nvSpPr>
          <p:spPr bwMode="auto">
            <a:xfrm>
              <a:off x="2862" y="2969"/>
              <a:ext cx="144" cy="717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45" name="Freeform 60"/>
            <p:cNvSpPr>
              <a:spLocks/>
            </p:cNvSpPr>
            <p:nvPr/>
          </p:nvSpPr>
          <p:spPr bwMode="auto">
            <a:xfrm>
              <a:off x="2862" y="2935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45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46" name="Rectangle 61"/>
            <p:cNvSpPr>
              <a:spLocks noChangeArrowheads="1"/>
            </p:cNvSpPr>
            <p:nvPr/>
          </p:nvSpPr>
          <p:spPr bwMode="auto">
            <a:xfrm>
              <a:off x="2890" y="281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45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47" name="Freeform 62"/>
            <p:cNvSpPr>
              <a:spLocks/>
            </p:cNvSpPr>
            <p:nvPr/>
          </p:nvSpPr>
          <p:spPr bwMode="auto">
            <a:xfrm>
              <a:off x="3375" y="2534"/>
              <a:ext cx="54" cy="1152"/>
            </a:xfrm>
            <a:custGeom>
              <a:avLst/>
              <a:gdLst>
                <a:gd name="T0" fmla="*/ 0 w 54"/>
                <a:gd name="T1" fmla="*/ 1152 h 1152"/>
                <a:gd name="T2" fmla="*/ 0 w 54"/>
                <a:gd name="T3" fmla="*/ 42 h 1152"/>
                <a:gd name="T4" fmla="*/ 54 w 54"/>
                <a:gd name="T5" fmla="*/ 0 h 1152"/>
                <a:gd name="T6" fmla="*/ 54 w 54"/>
                <a:gd name="T7" fmla="*/ 1118 h 1152"/>
                <a:gd name="T8" fmla="*/ 0 w 54"/>
                <a:gd name="T9" fmla="*/ 1152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152"/>
                <a:gd name="T17" fmla="*/ 54 w 54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152">
                  <a:moveTo>
                    <a:pt x="0" y="1152"/>
                  </a:moveTo>
                  <a:lnTo>
                    <a:pt x="0" y="42"/>
                  </a:lnTo>
                  <a:lnTo>
                    <a:pt x="54" y="0"/>
                  </a:lnTo>
                  <a:lnTo>
                    <a:pt x="54" y="1118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48" name="Rectangle 63"/>
            <p:cNvSpPr>
              <a:spLocks noChangeArrowheads="1"/>
            </p:cNvSpPr>
            <p:nvPr/>
          </p:nvSpPr>
          <p:spPr bwMode="auto">
            <a:xfrm>
              <a:off x="3231" y="2576"/>
              <a:ext cx="144" cy="1110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49" name="Freeform 64"/>
            <p:cNvSpPr>
              <a:spLocks/>
            </p:cNvSpPr>
            <p:nvPr/>
          </p:nvSpPr>
          <p:spPr bwMode="auto">
            <a:xfrm>
              <a:off x="3231" y="2534"/>
              <a:ext cx="198" cy="42"/>
            </a:xfrm>
            <a:custGeom>
              <a:avLst/>
              <a:gdLst>
                <a:gd name="T0" fmla="*/ 144 w 198"/>
                <a:gd name="T1" fmla="*/ 42 h 42"/>
                <a:gd name="T2" fmla="*/ 198 w 198"/>
                <a:gd name="T3" fmla="*/ 0 h 42"/>
                <a:gd name="T4" fmla="*/ 45 w 198"/>
                <a:gd name="T5" fmla="*/ 0 h 42"/>
                <a:gd name="T6" fmla="*/ 0 w 198"/>
                <a:gd name="T7" fmla="*/ 42 h 42"/>
                <a:gd name="T8" fmla="*/ 144 w 198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42"/>
                <a:gd name="T17" fmla="*/ 198 w 19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42">
                  <a:moveTo>
                    <a:pt x="144" y="42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42"/>
                  </a:lnTo>
                  <a:lnTo>
                    <a:pt x="144" y="42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50" name="Rectangle 65"/>
            <p:cNvSpPr>
              <a:spLocks noChangeArrowheads="1"/>
            </p:cNvSpPr>
            <p:nvPr/>
          </p:nvSpPr>
          <p:spPr bwMode="auto">
            <a:xfrm>
              <a:off x="3259" y="2414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70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51" name="Freeform 66"/>
            <p:cNvSpPr>
              <a:spLocks/>
            </p:cNvSpPr>
            <p:nvPr/>
          </p:nvSpPr>
          <p:spPr bwMode="auto">
            <a:xfrm>
              <a:off x="3744" y="1740"/>
              <a:ext cx="54" cy="1946"/>
            </a:xfrm>
            <a:custGeom>
              <a:avLst/>
              <a:gdLst>
                <a:gd name="T0" fmla="*/ 0 w 54"/>
                <a:gd name="T1" fmla="*/ 1946 h 1946"/>
                <a:gd name="T2" fmla="*/ 0 w 54"/>
                <a:gd name="T3" fmla="*/ 43 h 1946"/>
                <a:gd name="T4" fmla="*/ 54 w 54"/>
                <a:gd name="T5" fmla="*/ 0 h 1946"/>
                <a:gd name="T6" fmla="*/ 54 w 54"/>
                <a:gd name="T7" fmla="*/ 1912 h 1946"/>
                <a:gd name="T8" fmla="*/ 0 w 54"/>
                <a:gd name="T9" fmla="*/ 1946 h 19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946"/>
                <a:gd name="T17" fmla="*/ 54 w 54"/>
                <a:gd name="T18" fmla="*/ 1946 h 19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946">
                  <a:moveTo>
                    <a:pt x="0" y="1946"/>
                  </a:moveTo>
                  <a:lnTo>
                    <a:pt x="0" y="43"/>
                  </a:lnTo>
                  <a:lnTo>
                    <a:pt x="54" y="0"/>
                  </a:lnTo>
                  <a:lnTo>
                    <a:pt x="54" y="1912"/>
                  </a:lnTo>
                  <a:lnTo>
                    <a:pt x="0" y="1946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52" name="Rectangle 67"/>
            <p:cNvSpPr>
              <a:spLocks noChangeArrowheads="1"/>
            </p:cNvSpPr>
            <p:nvPr/>
          </p:nvSpPr>
          <p:spPr bwMode="auto">
            <a:xfrm>
              <a:off x="3600" y="1783"/>
              <a:ext cx="144" cy="1903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53" name="Freeform 68"/>
            <p:cNvSpPr>
              <a:spLocks/>
            </p:cNvSpPr>
            <p:nvPr/>
          </p:nvSpPr>
          <p:spPr bwMode="auto">
            <a:xfrm>
              <a:off x="3600" y="1740"/>
              <a:ext cx="198" cy="43"/>
            </a:xfrm>
            <a:custGeom>
              <a:avLst/>
              <a:gdLst>
                <a:gd name="T0" fmla="*/ 144 w 198"/>
                <a:gd name="T1" fmla="*/ 43 h 43"/>
                <a:gd name="T2" fmla="*/ 198 w 198"/>
                <a:gd name="T3" fmla="*/ 0 h 43"/>
                <a:gd name="T4" fmla="*/ 45 w 198"/>
                <a:gd name="T5" fmla="*/ 0 h 43"/>
                <a:gd name="T6" fmla="*/ 0 w 198"/>
                <a:gd name="T7" fmla="*/ 43 h 43"/>
                <a:gd name="T8" fmla="*/ 144 w 198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43"/>
                <a:gd name="T17" fmla="*/ 198 w 19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43">
                  <a:moveTo>
                    <a:pt x="144" y="43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43"/>
                  </a:lnTo>
                  <a:lnTo>
                    <a:pt x="144" y="43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54" name="Rectangle 69"/>
            <p:cNvSpPr>
              <a:spLocks noChangeArrowheads="1"/>
            </p:cNvSpPr>
            <p:nvPr/>
          </p:nvSpPr>
          <p:spPr bwMode="auto">
            <a:xfrm>
              <a:off x="3574" y="1621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120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55" name="Freeform 70"/>
            <p:cNvSpPr>
              <a:spLocks/>
            </p:cNvSpPr>
            <p:nvPr/>
          </p:nvSpPr>
          <p:spPr bwMode="auto">
            <a:xfrm>
              <a:off x="4113" y="1109"/>
              <a:ext cx="45" cy="2577"/>
            </a:xfrm>
            <a:custGeom>
              <a:avLst/>
              <a:gdLst>
                <a:gd name="T0" fmla="*/ 0 w 45"/>
                <a:gd name="T1" fmla="*/ 2577 h 2577"/>
                <a:gd name="T2" fmla="*/ 0 w 45"/>
                <a:gd name="T3" fmla="*/ 34 h 2577"/>
                <a:gd name="T4" fmla="*/ 45 w 45"/>
                <a:gd name="T5" fmla="*/ 0 h 2577"/>
                <a:gd name="T6" fmla="*/ 45 w 45"/>
                <a:gd name="T7" fmla="*/ 2543 h 2577"/>
                <a:gd name="T8" fmla="*/ 0 w 45"/>
                <a:gd name="T9" fmla="*/ 2577 h 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577"/>
                <a:gd name="T17" fmla="*/ 45 w 45"/>
                <a:gd name="T18" fmla="*/ 2577 h 2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577">
                  <a:moveTo>
                    <a:pt x="0" y="2577"/>
                  </a:moveTo>
                  <a:lnTo>
                    <a:pt x="0" y="34"/>
                  </a:lnTo>
                  <a:lnTo>
                    <a:pt x="45" y="0"/>
                  </a:lnTo>
                  <a:lnTo>
                    <a:pt x="45" y="2543"/>
                  </a:lnTo>
                  <a:lnTo>
                    <a:pt x="0" y="2577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56" name="Rectangle 71"/>
            <p:cNvSpPr>
              <a:spLocks noChangeArrowheads="1"/>
            </p:cNvSpPr>
            <p:nvPr/>
          </p:nvSpPr>
          <p:spPr bwMode="auto">
            <a:xfrm>
              <a:off x="3960" y="1143"/>
              <a:ext cx="153" cy="2543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57" name="Freeform 72"/>
            <p:cNvSpPr>
              <a:spLocks/>
            </p:cNvSpPr>
            <p:nvPr/>
          </p:nvSpPr>
          <p:spPr bwMode="auto">
            <a:xfrm>
              <a:off x="3960" y="1109"/>
              <a:ext cx="198" cy="34"/>
            </a:xfrm>
            <a:custGeom>
              <a:avLst/>
              <a:gdLst>
                <a:gd name="T0" fmla="*/ 153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53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53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58" name="Rectangle 73"/>
            <p:cNvSpPr>
              <a:spLocks noChangeArrowheads="1"/>
            </p:cNvSpPr>
            <p:nvPr/>
          </p:nvSpPr>
          <p:spPr bwMode="auto">
            <a:xfrm>
              <a:off x="3943" y="989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240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59" name="Line 74"/>
            <p:cNvSpPr>
              <a:spLocks noChangeShapeType="1"/>
            </p:cNvSpPr>
            <p:nvPr/>
          </p:nvSpPr>
          <p:spPr bwMode="auto">
            <a:xfrm flipV="1">
              <a:off x="909" y="1143"/>
              <a:ext cx="1" cy="254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60" name="Line 75"/>
            <p:cNvSpPr>
              <a:spLocks noChangeShapeType="1"/>
            </p:cNvSpPr>
            <p:nvPr/>
          </p:nvSpPr>
          <p:spPr bwMode="auto">
            <a:xfrm flipH="1">
              <a:off x="864" y="3370"/>
              <a:ext cx="45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428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6461" name="Rectangle 76"/>
            <p:cNvSpPr>
              <a:spLocks noChangeArrowheads="1"/>
            </p:cNvSpPr>
            <p:nvPr/>
          </p:nvSpPr>
          <p:spPr bwMode="auto">
            <a:xfrm>
              <a:off x="761" y="356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2" name="Rectangle 77"/>
            <p:cNvSpPr>
              <a:spLocks noChangeArrowheads="1"/>
            </p:cNvSpPr>
            <p:nvPr/>
          </p:nvSpPr>
          <p:spPr bwMode="auto">
            <a:xfrm>
              <a:off x="649" y="3251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20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3" name="Rectangle 78"/>
            <p:cNvSpPr>
              <a:spLocks noChangeArrowheads="1"/>
            </p:cNvSpPr>
            <p:nvPr/>
          </p:nvSpPr>
          <p:spPr bwMode="auto">
            <a:xfrm>
              <a:off x="649" y="293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40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4" name="Rectangle 79"/>
            <p:cNvSpPr>
              <a:spLocks noChangeArrowheads="1"/>
            </p:cNvSpPr>
            <p:nvPr/>
          </p:nvSpPr>
          <p:spPr bwMode="auto">
            <a:xfrm>
              <a:off x="649" y="2611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60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5" name="Rectangle 80"/>
            <p:cNvSpPr>
              <a:spLocks noChangeArrowheads="1"/>
            </p:cNvSpPr>
            <p:nvPr/>
          </p:nvSpPr>
          <p:spPr bwMode="auto">
            <a:xfrm>
              <a:off x="649" y="2295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80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6" name="Rectangle 81"/>
            <p:cNvSpPr>
              <a:spLocks noChangeArrowheads="1"/>
            </p:cNvSpPr>
            <p:nvPr/>
          </p:nvSpPr>
          <p:spPr bwMode="auto">
            <a:xfrm>
              <a:off x="532" y="1979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100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7" name="Rectangle 82"/>
            <p:cNvSpPr>
              <a:spLocks noChangeArrowheads="1"/>
            </p:cNvSpPr>
            <p:nvPr/>
          </p:nvSpPr>
          <p:spPr bwMode="auto">
            <a:xfrm>
              <a:off x="532" y="1663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120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8" name="Rectangle 83"/>
            <p:cNvSpPr>
              <a:spLocks noChangeArrowheads="1"/>
            </p:cNvSpPr>
            <p:nvPr/>
          </p:nvSpPr>
          <p:spPr bwMode="auto">
            <a:xfrm>
              <a:off x="532" y="1339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140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69" name="Rectangle 84"/>
            <p:cNvSpPr>
              <a:spLocks noChangeArrowheads="1"/>
            </p:cNvSpPr>
            <p:nvPr/>
          </p:nvSpPr>
          <p:spPr bwMode="auto">
            <a:xfrm>
              <a:off x="532" y="1023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160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0" name="Rectangle 85"/>
            <p:cNvSpPr>
              <a:spLocks noChangeArrowheads="1"/>
            </p:cNvSpPr>
            <p:nvPr/>
          </p:nvSpPr>
          <p:spPr bwMode="auto">
            <a:xfrm>
              <a:off x="1056" y="3771"/>
              <a:ext cx="1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1st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1" name="Rectangle 86"/>
            <p:cNvSpPr>
              <a:spLocks noChangeArrowheads="1"/>
            </p:cNvSpPr>
            <p:nvPr/>
          </p:nvSpPr>
          <p:spPr bwMode="auto">
            <a:xfrm>
              <a:off x="1074" y="395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Yr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2" name="Rectangle 87"/>
            <p:cNvSpPr>
              <a:spLocks noChangeArrowheads="1"/>
            </p:cNvSpPr>
            <p:nvPr/>
          </p:nvSpPr>
          <p:spPr bwMode="auto">
            <a:xfrm>
              <a:off x="990" y="4130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 dirty="0">
                  <a:solidFill>
                    <a:srgbClr val="FFFFFF"/>
                  </a:solidFill>
                  <a:cs typeface="Arial"/>
                </a:rPr>
                <a:t>Lead</a:t>
              </a:r>
              <a:endParaRPr lang="en-US" altLang="en-US" sz="28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3" name="Rectangle 88"/>
            <p:cNvSpPr>
              <a:spLocks noChangeArrowheads="1"/>
            </p:cNvSpPr>
            <p:nvPr/>
          </p:nvSpPr>
          <p:spPr bwMode="auto">
            <a:xfrm>
              <a:off x="1385" y="3771"/>
              <a:ext cx="2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 dirty="0">
                  <a:solidFill>
                    <a:srgbClr val="FFFFFF"/>
                  </a:solidFill>
                  <a:cs typeface="Arial"/>
                </a:rPr>
                <a:t>Reg</a:t>
              </a:r>
              <a:endParaRPr lang="en-US" altLang="en-US" sz="28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4" name="Rectangle 89"/>
            <p:cNvSpPr>
              <a:spLocks noChangeArrowheads="1"/>
            </p:cNvSpPr>
            <p:nvPr/>
          </p:nvSpPr>
          <p:spPr bwMode="auto">
            <a:xfrm>
              <a:off x="1808" y="37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Int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5" name="Rectangle 90"/>
            <p:cNvSpPr>
              <a:spLocks noChangeArrowheads="1"/>
            </p:cNvSpPr>
            <p:nvPr/>
          </p:nvSpPr>
          <p:spPr bwMode="auto">
            <a:xfrm>
              <a:off x="2126" y="3771"/>
              <a:ext cx="23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2nd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6" name="Rectangle 91"/>
            <p:cNvSpPr>
              <a:spLocks noChangeArrowheads="1"/>
            </p:cNvSpPr>
            <p:nvPr/>
          </p:nvSpPr>
          <p:spPr bwMode="auto">
            <a:xfrm>
              <a:off x="2172" y="395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Yr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7" name="Rectangle 92"/>
            <p:cNvSpPr>
              <a:spLocks noChangeArrowheads="1"/>
            </p:cNvSpPr>
            <p:nvPr/>
          </p:nvSpPr>
          <p:spPr bwMode="auto">
            <a:xfrm>
              <a:off x="2088" y="4130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Lead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8" name="Rectangle 93"/>
            <p:cNvSpPr>
              <a:spLocks noChangeArrowheads="1"/>
            </p:cNvSpPr>
            <p:nvPr/>
          </p:nvSpPr>
          <p:spPr bwMode="auto">
            <a:xfrm>
              <a:off x="2483" y="3771"/>
              <a:ext cx="2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 dirty="0">
                  <a:solidFill>
                    <a:srgbClr val="FFFFFF"/>
                  </a:solidFill>
                  <a:cs typeface="Arial"/>
                </a:rPr>
                <a:t>Reg</a:t>
              </a:r>
              <a:endParaRPr lang="en-US" altLang="en-US" sz="28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79" name="Rectangle 94"/>
            <p:cNvSpPr>
              <a:spLocks noChangeArrowheads="1"/>
            </p:cNvSpPr>
            <p:nvPr/>
          </p:nvSpPr>
          <p:spPr bwMode="auto">
            <a:xfrm>
              <a:off x="2906" y="37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Int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0" name="Rectangle 95"/>
            <p:cNvSpPr>
              <a:spLocks noChangeArrowheads="1"/>
            </p:cNvSpPr>
            <p:nvPr/>
          </p:nvSpPr>
          <p:spPr bwMode="auto">
            <a:xfrm>
              <a:off x="3249" y="3771"/>
              <a:ext cx="1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3rd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1" name="Rectangle 96"/>
            <p:cNvSpPr>
              <a:spLocks noChangeArrowheads="1"/>
            </p:cNvSpPr>
            <p:nvPr/>
          </p:nvSpPr>
          <p:spPr bwMode="auto">
            <a:xfrm>
              <a:off x="3279" y="395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Yr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2" name="Rectangle 97"/>
            <p:cNvSpPr>
              <a:spLocks noChangeArrowheads="1"/>
            </p:cNvSpPr>
            <p:nvPr/>
          </p:nvSpPr>
          <p:spPr bwMode="auto">
            <a:xfrm>
              <a:off x="3195" y="4130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Lead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3" name="Rectangle 98"/>
            <p:cNvSpPr>
              <a:spLocks noChangeArrowheads="1"/>
            </p:cNvSpPr>
            <p:nvPr/>
          </p:nvSpPr>
          <p:spPr bwMode="auto">
            <a:xfrm>
              <a:off x="3590" y="3771"/>
              <a:ext cx="2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 dirty="0">
                  <a:solidFill>
                    <a:srgbClr val="FFFFFF"/>
                  </a:solidFill>
                  <a:cs typeface="Arial"/>
                </a:rPr>
                <a:t>Reg</a:t>
              </a:r>
              <a:endParaRPr lang="en-US" altLang="en-US" sz="280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4" name="Rectangle 99"/>
            <p:cNvSpPr>
              <a:spLocks noChangeArrowheads="1"/>
            </p:cNvSpPr>
            <p:nvPr/>
          </p:nvSpPr>
          <p:spPr bwMode="auto">
            <a:xfrm>
              <a:off x="4013" y="37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Int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5" name="Rectangle 100"/>
            <p:cNvSpPr>
              <a:spLocks noChangeArrowheads="1"/>
            </p:cNvSpPr>
            <p:nvPr/>
          </p:nvSpPr>
          <p:spPr bwMode="auto">
            <a:xfrm>
              <a:off x="4725" y="2619"/>
              <a:ext cx="81" cy="77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6486" name="Rectangle 101"/>
            <p:cNvSpPr>
              <a:spLocks noChangeArrowheads="1"/>
            </p:cNvSpPr>
            <p:nvPr/>
          </p:nvSpPr>
          <p:spPr bwMode="auto">
            <a:xfrm>
              <a:off x="4952" y="2576"/>
              <a:ext cx="6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Attendance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6407" name="TextBox 101"/>
          <p:cNvSpPr txBox="1">
            <a:spLocks noChangeArrowheads="1"/>
          </p:cNvSpPr>
          <p:nvPr/>
        </p:nvSpPr>
        <p:spPr bwMode="auto">
          <a:xfrm>
            <a:off x="4655455" y="2914648"/>
            <a:ext cx="2735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none" dirty="0">
                <a:solidFill>
                  <a:srgbClr val="FFFFFF"/>
                </a:solidFill>
                <a:cs typeface="Arial"/>
              </a:rPr>
              <a:t>$2,1000/week</a:t>
            </a:r>
          </a:p>
        </p:txBody>
      </p:sp>
    </p:spTree>
    <p:extLst>
      <p:ext uri="{BB962C8B-B14F-4D97-AF65-F5344CB8AC3E}">
        <p14:creationId xmlns:p14="http://schemas.microsoft.com/office/powerpoint/2010/main" val="414001083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ChangeArrowheads="1"/>
          </p:cNvSpPr>
          <p:nvPr/>
        </p:nvSpPr>
        <p:spPr bwMode="auto">
          <a:xfrm>
            <a:off x="1524000" y="338139"/>
            <a:ext cx="8618538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ＭＳ Ｐゴシック" panose="020B0600070205080204" pitchFamily="34" charset="-128"/>
                <a:cs typeface="Arial"/>
              </a:rPr>
              <a:t>Actual Growth without Ticket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728460" y="1217613"/>
            <a:ext cx="8040688" cy="5194300"/>
            <a:chOff x="585" y="1023"/>
            <a:chExt cx="5065" cy="3272"/>
          </a:xfrm>
        </p:grpSpPr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846" y="3652"/>
              <a:ext cx="3366" cy="34"/>
            </a:xfrm>
            <a:custGeom>
              <a:avLst/>
              <a:gdLst>
                <a:gd name="T0" fmla="*/ 0 w 3366"/>
                <a:gd name="T1" fmla="*/ 34 h 34"/>
                <a:gd name="T2" fmla="*/ 54 w 3366"/>
                <a:gd name="T3" fmla="*/ 0 h 34"/>
                <a:gd name="T4" fmla="*/ 3366 w 3366"/>
                <a:gd name="T5" fmla="*/ 0 h 34"/>
                <a:gd name="T6" fmla="*/ 3312 w 3366"/>
                <a:gd name="T7" fmla="*/ 34 h 34"/>
                <a:gd name="T8" fmla="*/ 0 w 336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6"/>
                <a:gd name="T16" fmla="*/ 0 h 34"/>
                <a:gd name="T17" fmla="*/ 3366 w 33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6" h="34">
                  <a:moveTo>
                    <a:pt x="0" y="34"/>
                  </a:moveTo>
                  <a:lnTo>
                    <a:pt x="54" y="0"/>
                  </a:lnTo>
                  <a:lnTo>
                    <a:pt x="3366" y="0"/>
                  </a:lnTo>
                  <a:lnTo>
                    <a:pt x="3312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846" y="1109"/>
              <a:ext cx="54" cy="2577"/>
            </a:xfrm>
            <a:custGeom>
              <a:avLst/>
              <a:gdLst>
                <a:gd name="T0" fmla="*/ 0 w 54"/>
                <a:gd name="T1" fmla="*/ 2577 h 2577"/>
                <a:gd name="T2" fmla="*/ 0 w 54"/>
                <a:gd name="T3" fmla="*/ 34 h 2577"/>
                <a:gd name="T4" fmla="*/ 54 w 54"/>
                <a:gd name="T5" fmla="*/ 0 h 2577"/>
                <a:gd name="T6" fmla="*/ 54 w 54"/>
                <a:gd name="T7" fmla="*/ 2543 h 2577"/>
                <a:gd name="T8" fmla="*/ 0 w 54"/>
                <a:gd name="T9" fmla="*/ 2577 h 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77"/>
                <a:gd name="T17" fmla="*/ 54 w 54"/>
                <a:gd name="T18" fmla="*/ 2577 h 2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77">
                  <a:moveTo>
                    <a:pt x="0" y="2577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2543"/>
                  </a:lnTo>
                  <a:lnTo>
                    <a:pt x="0" y="257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900" y="1109"/>
              <a:ext cx="3312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846" y="3652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846" y="2380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846" y="1109"/>
              <a:ext cx="3366" cy="34"/>
            </a:xfrm>
            <a:custGeom>
              <a:avLst/>
              <a:gdLst>
                <a:gd name="T0" fmla="*/ 0 w 374"/>
                <a:gd name="T1" fmla="*/ 2147483647 h 4"/>
                <a:gd name="T2" fmla="*/ 2147483647 w 374"/>
                <a:gd name="T3" fmla="*/ 0 h 4"/>
                <a:gd name="T4" fmla="*/ 2147483647 w 374"/>
                <a:gd name="T5" fmla="*/ 0 h 4"/>
                <a:gd name="T6" fmla="*/ 0 60000 65536"/>
                <a:gd name="T7" fmla="*/ 0 60000 65536"/>
                <a:gd name="T8" fmla="*/ 0 60000 65536"/>
                <a:gd name="T9" fmla="*/ 0 w 374"/>
                <a:gd name="T10" fmla="*/ 0 h 4"/>
                <a:gd name="T11" fmla="*/ 374 w 37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4">
                  <a:moveTo>
                    <a:pt x="0" y="4"/>
                  </a:moveTo>
                  <a:lnTo>
                    <a:pt x="6" y="0"/>
                  </a:lnTo>
                  <a:lnTo>
                    <a:pt x="374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846" y="3652"/>
              <a:ext cx="3366" cy="34"/>
            </a:xfrm>
            <a:custGeom>
              <a:avLst/>
              <a:gdLst>
                <a:gd name="T0" fmla="*/ 3366 w 3366"/>
                <a:gd name="T1" fmla="*/ 0 h 34"/>
                <a:gd name="T2" fmla="*/ 3312 w 3366"/>
                <a:gd name="T3" fmla="*/ 34 h 34"/>
                <a:gd name="T4" fmla="*/ 0 w 3366"/>
                <a:gd name="T5" fmla="*/ 34 h 34"/>
                <a:gd name="T6" fmla="*/ 54 w 3366"/>
                <a:gd name="T7" fmla="*/ 0 h 34"/>
                <a:gd name="T8" fmla="*/ 3366 w 336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6"/>
                <a:gd name="T16" fmla="*/ 0 h 34"/>
                <a:gd name="T17" fmla="*/ 3366 w 336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6" h="34">
                  <a:moveTo>
                    <a:pt x="3366" y="0"/>
                  </a:moveTo>
                  <a:lnTo>
                    <a:pt x="3312" y="34"/>
                  </a:lnTo>
                  <a:lnTo>
                    <a:pt x="0" y="34"/>
                  </a:lnTo>
                  <a:lnTo>
                    <a:pt x="54" y="0"/>
                  </a:lnTo>
                  <a:lnTo>
                    <a:pt x="3366" y="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846" y="1109"/>
              <a:ext cx="54" cy="2577"/>
            </a:xfrm>
            <a:custGeom>
              <a:avLst/>
              <a:gdLst>
                <a:gd name="T0" fmla="*/ 0 w 54"/>
                <a:gd name="T1" fmla="*/ 2577 h 2577"/>
                <a:gd name="T2" fmla="*/ 0 w 54"/>
                <a:gd name="T3" fmla="*/ 34 h 2577"/>
                <a:gd name="T4" fmla="*/ 54 w 54"/>
                <a:gd name="T5" fmla="*/ 0 h 2577"/>
                <a:gd name="T6" fmla="*/ 54 w 54"/>
                <a:gd name="T7" fmla="*/ 2543 h 2577"/>
                <a:gd name="T8" fmla="*/ 0 w 54"/>
                <a:gd name="T9" fmla="*/ 2577 h 2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577"/>
                <a:gd name="T17" fmla="*/ 54 w 54"/>
                <a:gd name="T18" fmla="*/ 2577 h 25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577">
                  <a:moveTo>
                    <a:pt x="0" y="2577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2543"/>
                  </a:lnTo>
                  <a:lnTo>
                    <a:pt x="0" y="2577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900" y="1109"/>
              <a:ext cx="3312" cy="2543"/>
            </a:xfrm>
            <a:prstGeom prst="rect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1107" y="3524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0 w 54"/>
                <a:gd name="T3" fmla="*/ 34 h 162"/>
                <a:gd name="T4" fmla="*/ 54 w 54"/>
                <a:gd name="T5" fmla="*/ 0 h 162"/>
                <a:gd name="T6" fmla="*/ 54 w 54"/>
                <a:gd name="T7" fmla="*/ 128 h 162"/>
                <a:gd name="T8" fmla="*/ 0 w 54"/>
                <a:gd name="T9" fmla="*/ 16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62"/>
                <a:gd name="T17" fmla="*/ 54 w 54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62">
                  <a:moveTo>
                    <a:pt x="0" y="162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128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963" y="3558"/>
              <a:ext cx="144" cy="128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963" y="3524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45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1048" y="3404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1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1476" y="3524"/>
              <a:ext cx="45" cy="162"/>
            </a:xfrm>
            <a:custGeom>
              <a:avLst/>
              <a:gdLst>
                <a:gd name="T0" fmla="*/ 0 w 45"/>
                <a:gd name="T1" fmla="*/ 162 h 162"/>
                <a:gd name="T2" fmla="*/ 0 w 45"/>
                <a:gd name="T3" fmla="*/ 34 h 162"/>
                <a:gd name="T4" fmla="*/ 45 w 45"/>
                <a:gd name="T5" fmla="*/ 0 h 162"/>
                <a:gd name="T6" fmla="*/ 45 w 45"/>
                <a:gd name="T7" fmla="*/ 128 h 162"/>
                <a:gd name="T8" fmla="*/ 0 w 45"/>
                <a:gd name="T9" fmla="*/ 16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0" y="162"/>
                  </a:moveTo>
                  <a:lnTo>
                    <a:pt x="0" y="34"/>
                  </a:lnTo>
                  <a:lnTo>
                    <a:pt x="45" y="0"/>
                  </a:lnTo>
                  <a:lnTo>
                    <a:pt x="45" y="128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323" y="3558"/>
              <a:ext cx="153" cy="128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1323" y="3524"/>
              <a:ext cx="198" cy="34"/>
            </a:xfrm>
            <a:custGeom>
              <a:avLst/>
              <a:gdLst>
                <a:gd name="T0" fmla="*/ 153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53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53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1417" y="3404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1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1845" y="3268"/>
              <a:ext cx="45" cy="418"/>
            </a:xfrm>
            <a:custGeom>
              <a:avLst/>
              <a:gdLst>
                <a:gd name="T0" fmla="*/ 0 w 45"/>
                <a:gd name="T1" fmla="*/ 418 h 418"/>
                <a:gd name="T2" fmla="*/ 0 w 45"/>
                <a:gd name="T3" fmla="*/ 34 h 418"/>
                <a:gd name="T4" fmla="*/ 45 w 45"/>
                <a:gd name="T5" fmla="*/ 0 h 418"/>
                <a:gd name="T6" fmla="*/ 45 w 45"/>
                <a:gd name="T7" fmla="*/ 384 h 418"/>
                <a:gd name="T8" fmla="*/ 0 w 45"/>
                <a:gd name="T9" fmla="*/ 418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418"/>
                <a:gd name="T17" fmla="*/ 45 w 45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418">
                  <a:moveTo>
                    <a:pt x="0" y="418"/>
                  </a:moveTo>
                  <a:lnTo>
                    <a:pt x="0" y="34"/>
                  </a:lnTo>
                  <a:lnTo>
                    <a:pt x="45" y="0"/>
                  </a:lnTo>
                  <a:lnTo>
                    <a:pt x="45" y="38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1692" y="3302"/>
              <a:ext cx="153" cy="384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1692" y="3268"/>
              <a:ext cx="198" cy="34"/>
            </a:xfrm>
            <a:custGeom>
              <a:avLst/>
              <a:gdLst>
                <a:gd name="T0" fmla="*/ 153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53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53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786" y="3148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3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14" y="3012"/>
              <a:ext cx="45" cy="674"/>
            </a:xfrm>
            <a:custGeom>
              <a:avLst/>
              <a:gdLst>
                <a:gd name="T0" fmla="*/ 0 w 45"/>
                <a:gd name="T1" fmla="*/ 674 h 674"/>
                <a:gd name="T2" fmla="*/ 0 w 45"/>
                <a:gd name="T3" fmla="*/ 42 h 674"/>
                <a:gd name="T4" fmla="*/ 45 w 45"/>
                <a:gd name="T5" fmla="*/ 0 h 674"/>
                <a:gd name="T6" fmla="*/ 45 w 45"/>
                <a:gd name="T7" fmla="*/ 640 h 674"/>
                <a:gd name="T8" fmla="*/ 0 w 45"/>
                <a:gd name="T9" fmla="*/ 674 h 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74"/>
                <a:gd name="T17" fmla="*/ 45 w 45"/>
                <a:gd name="T18" fmla="*/ 674 h 6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74">
                  <a:moveTo>
                    <a:pt x="0" y="674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45" y="640"/>
                  </a:lnTo>
                  <a:lnTo>
                    <a:pt x="0" y="674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2061" y="3054"/>
              <a:ext cx="153" cy="632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061" y="3012"/>
              <a:ext cx="198" cy="42"/>
            </a:xfrm>
            <a:custGeom>
              <a:avLst/>
              <a:gdLst>
                <a:gd name="T0" fmla="*/ 153 w 198"/>
                <a:gd name="T1" fmla="*/ 42 h 42"/>
                <a:gd name="T2" fmla="*/ 198 w 198"/>
                <a:gd name="T3" fmla="*/ 0 h 42"/>
                <a:gd name="T4" fmla="*/ 54 w 198"/>
                <a:gd name="T5" fmla="*/ 0 h 42"/>
                <a:gd name="T6" fmla="*/ 0 w 198"/>
                <a:gd name="T7" fmla="*/ 42 h 42"/>
                <a:gd name="T8" fmla="*/ 153 w 198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42"/>
                <a:gd name="T17" fmla="*/ 198 w 19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42">
                  <a:moveTo>
                    <a:pt x="153" y="42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42"/>
                  </a:lnTo>
                  <a:lnTo>
                    <a:pt x="153" y="42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2155" y="2892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5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574" y="3396"/>
              <a:ext cx="54" cy="290"/>
            </a:xfrm>
            <a:custGeom>
              <a:avLst/>
              <a:gdLst>
                <a:gd name="T0" fmla="*/ 0 w 54"/>
                <a:gd name="T1" fmla="*/ 290 h 290"/>
                <a:gd name="T2" fmla="*/ 0 w 54"/>
                <a:gd name="T3" fmla="*/ 34 h 290"/>
                <a:gd name="T4" fmla="*/ 54 w 54"/>
                <a:gd name="T5" fmla="*/ 0 h 290"/>
                <a:gd name="T6" fmla="*/ 54 w 54"/>
                <a:gd name="T7" fmla="*/ 256 h 290"/>
                <a:gd name="T8" fmla="*/ 0 w 54"/>
                <a:gd name="T9" fmla="*/ 29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0"/>
                <a:gd name="T17" fmla="*/ 54 w 54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0">
                  <a:moveTo>
                    <a:pt x="0" y="290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256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2430" y="3430"/>
              <a:ext cx="144" cy="256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430" y="3396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524" y="3276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2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2943" y="3268"/>
              <a:ext cx="54" cy="418"/>
            </a:xfrm>
            <a:custGeom>
              <a:avLst/>
              <a:gdLst>
                <a:gd name="T0" fmla="*/ 0 w 54"/>
                <a:gd name="T1" fmla="*/ 418 h 418"/>
                <a:gd name="T2" fmla="*/ 0 w 54"/>
                <a:gd name="T3" fmla="*/ 34 h 418"/>
                <a:gd name="T4" fmla="*/ 54 w 54"/>
                <a:gd name="T5" fmla="*/ 0 h 418"/>
                <a:gd name="T6" fmla="*/ 54 w 54"/>
                <a:gd name="T7" fmla="*/ 384 h 418"/>
                <a:gd name="T8" fmla="*/ 0 w 54"/>
                <a:gd name="T9" fmla="*/ 418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18"/>
                <a:gd name="T17" fmla="*/ 54 w 54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18">
                  <a:moveTo>
                    <a:pt x="0" y="418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38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2799" y="3302"/>
              <a:ext cx="144" cy="384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799" y="3268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45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2884" y="3148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3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auto">
            <a:xfrm>
              <a:off x="3312" y="3140"/>
              <a:ext cx="54" cy="546"/>
            </a:xfrm>
            <a:custGeom>
              <a:avLst/>
              <a:gdLst>
                <a:gd name="T0" fmla="*/ 0 w 54"/>
                <a:gd name="T1" fmla="*/ 546 h 546"/>
                <a:gd name="T2" fmla="*/ 0 w 54"/>
                <a:gd name="T3" fmla="*/ 34 h 546"/>
                <a:gd name="T4" fmla="*/ 54 w 54"/>
                <a:gd name="T5" fmla="*/ 0 h 546"/>
                <a:gd name="T6" fmla="*/ 54 w 54"/>
                <a:gd name="T7" fmla="*/ 512 h 546"/>
                <a:gd name="T8" fmla="*/ 0 w 54"/>
                <a:gd name="T9" fmla="*/ 546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6"/>
                <a:gd name="T17" fmla="*/ 54 w 54"/>
                <a:gd name="T18" fmla="*/ 546 h 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6">
                  <a:moveTo>
                    <a:pt x="0" y="546"/>
                  </a:moveTo>
                  <a:lnTo>
                    <a:pt x="0" y="34"/>
                  </a:lnTo>
                  <a:lnTo>
                    <a:pt x="54" y="0"/>
                  </a:lnTo>
                  <a:lnTo>
                    <a:pt x="54" y="512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3168" y="3174"/>
              <a:ext cx="144" cy="512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3168" y="3140"/>
              <a:ext cx="198" cy="34"/>
            </a:xfrm>
            <a:custGeom>
              <a:avLst/>
              <a:gdLst>
                <a:gd name="T0" fmla="*/ 144 w 198"/>
                <a:gd name="T1" fmla="*/ 34 h 34"/>
                <a:gd name="T2" fmla="*/ 198 w 198"/>
                <a:gd name="T3" fmla="*/ 0 h 34"/>
                <a:gd name="T4" fmla="*/ 45 w 198"/>
                <a:gd name="T5" fmla="*/ 0 h 34"/>
                <a:gd name="T6" fmla="*/ 0 w 198"/>
                <a:gd name="T7" fmla="*/ 34 h 34"/>
                <a:gd name="T8" fmla="*/ 144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44" y="34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34"/>
                  </a:lnTo>
                  <a:lnTo>
                    <a:pt x="144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53" y="3020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4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auto">
            <a:xfrm>
              <a:off x="3681" y="2884"/>
              <a:ext cx="54" cy="802"/>
            </a:xfrm>
            <a:custGeom>
              <a:avLst/>
              <a:gdLst>
                <a:gd name="T0" fmla="*/ 0 w 54"/>
                <a:gd name="T1" fmla="*/ 802 h 802"/>
                <a:gd name="T2" fmla="*/ 0 w 54"/>
                <a:gd name="T3" fmla="*/ 42 h 802"/>
                <a:gd name="T4" fmla="*/ 54 w 54"/>
                <a:gd name="T5" fmla="*/ 0 h 802"/>
                <a:gd name="T6" fmla="*/ 54 w 54"/>
                <a:gd name="T7" fmla="*/ 768 h 802"/>
                <a:gd name="T8" fmla="*/ 0 w 54"/>
                <a:gd name="T9" fmla="*/ 802 h 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802"/>
                <a:gd name="T17" fmla="*/ 54 w 54"/>
                <a:gd name="T18" fmla="*/ 802 h 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802">
                  <a:moveTo>
                    <a:pt x="0" y="802"/>
                  </a:moveTo>
                  <a:lnTo>
                    <a:pt x="0" y="42"/>
                  </a:lnTo>
                  <a:lnTo>
                    <a:pt x="54" y="0"/>
                  </a:lnTo>
                  <a:lnTo>
                    <a:pt x="54" y="768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3537" y="2926"/>
              <a:ext cx="144" cy="760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auto">
            <a:xfrm>
              <a:off x="3537" y="2884"/>
              <a:ext cx="198" cy="42"/>
            </a:xfrm>
            <a:custGeom>
              <a:avLst/>
              <a:gdLst>
                <a:gd name="T0" fmla="*/ 144 w 198"/>
                <a:gd name="T1" fmla="*/ 42 h 42"/>
                <a:gd name="T2" fmla="*/ 198 w 198"/>
                <a:gd name="T3" fmla="*/ 0 h 42"/>
                <a:gd name="T4" fmla="*/ 45 w 198"/>
                <a:gd name="T5" fmla="*/ 0 h 42"/>
                <a:gd name="T6" fmla="*/ 0 w 198"/>
                <a:gd name="T7" fmla="*/ 42 h 42"/>
                <a:gd name="T8" fmla="*/ 144 w 198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42"/>
                <a:gd name="T17" fmla="*/ 198 w 19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42">
                  <a:moveTo>
                    <a:pt x="144" y="42"/>
                  </a:moveTo>
                  <a:lnTo>
                    <a:pt x="198" y="0"/>
                  </a:lnTo>
                  <a:lnTo>
                    <a:pt x="45" y="0"/>
                  </a:lnTo>
                  <a:lnTo>
                    <a:pt x="0" y="42"/>
                  </a:lnTo>
                  <a:lnTo>
                    <a:pt x="144" y="42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3622" y="2764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6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>
              <a:off x="4050" y="3140"/>
              <a:ext cx="45" cy="546"/>
            </a:xfrm>
            <a:custGeom>
              <a:avLst/>
              <a:gdLst>
                <a:gd name="T0" fmla="*/ 0 w 45"/>
                <a:gd name="T1" fmla="*/ 546 h 546"/>
                <a:gd name="T2" fmla="*/ 0 w 45"/>
                <a:gd name="T3" fmla="*/ 34 h 546"/>
                <a:gd name="T4" fmla="*/ 45 w 45"/>
                <a:gd name="T5" fmla="*/ 0 h 546"/>
                <a:gd name="T6" fmla="*/ 45 w 45"/>
                <a:gd name="T7" fmla="*/ 512 h 546"/>
                <a:gd name="T8" fmla="*/ 0 w 45"/>
                <a:gd name="T9" fmla="*/ 546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546"/>
                <a:gd name="T17" fmla="*/ 45 w 45"/>
                <a:gd name="T18" fmla="*/ 546 h 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546">
                  <a:moveTo>
                    <a:pt x="0" y="546"/>
                  </a:moveTo>
                  <a:lnTo>
                    <a:pt x="0" y="34"/>
                  </a:lnTo>
                  <a:lnTo>
                    <a:pt x="45" y="0"/>
                  </a:lnTo>
                  <a:lnTo>
                    <a:pt x="45" y="512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3897" y="3174"/>
              <a:ext cx="153" cy="512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3897" y="3140"/>
              <a:ext cx="198" cy="34"/>
            </a:xfrm>
            <a:custGeom>
              <a:avLst/>
              <a:gdLst>
                <a:gd name="T0" fmla="*/ 153 w 198"/>
                <a:gd name="T1" fmla="*/ 34 h 34"/>
                <a:gd name="T2" fmla="*/ 198 w 198"/>
                <a:gd name="T3" fmla="*/ 0 h 34"/>
                <a:gd name="T4" fmla="*/ 54 w 198"/>
                <a:gd name="T5" fmla="*/ 0 h 34"/>
                <a:gd name="T6" fmla="*/ 0 w 198"/>
                <a:gd name="T7" fmla="*/ 34 h 34"/>
                <a:gd name="T8" fmla="*/ 153 w 19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34"/>
                <a:gd name="T17" fmla="*/ 198 w 19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34">
                  <a:moveTo>
                    <a:pt x="153" y="34"/>
                  </a:moveTo>
                  <a:lnTo>
                    <a:pt x="198" y="0"/>
                  </a:lnTo>
                  <a:lnTo>
                    <a:pt x="54" y="0"/>
                  </a:lnTo>
                  <a:lnTo>
                    <a:pt x="0" y="34"/>
                  </a:lnTo>
                  <a:lnTo>
                    <a:pt x="153" y="34"/>
                  </a:lnTo>
                  <a:close/>
                </a:path>
              </a:pathLst>
            </a:custGeom>
            <a:solidFill>
              <a:srgbClr val="BF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3991" y="3020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00"/>
                  </a:solidFill>
                  <a:cs typeface="Arial"/>
                </a:rPr>
                <a:t>4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V="1">
              <a:off x="846" y="1143"/>
              <a:ext cx="1" cy="254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flipH="1">
              <a:off x="801" y="3686"/>
              <a:ext cx="4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 flipH="1">
              <a:off x="801" y="2414"/>
              <a:ext cx="4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 flipH="1">
              <a:off x="801" y="1143"/>
              <a:ext cx="4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697" y="3566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585" y="2295"/>
              <a:ext cx="2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10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585" y="1023"/>
              <a:ext cx="2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>
                  <a:solidFill>
                    <a:srgbClr val="FFFFFF"/>
                  </a:solidFill>
                  <a:cs typeface="Arial"/>
                </a:rPr>
                <a:t>20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846" y="3686"/>
              <a:ext cx="331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>
              <a:off x="846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1215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>
              <a:off x="1584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1953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>
              <a:off x="2322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2691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71" name="Line 63"/>
            <p:cNvSpPr>
              <a:spLocks noChangeShapeType="1"/>
            </p:cNvSpPr>
            <p:nvPr/>
          </p:nvSpPr>
          <p:spPr bwMode="auto">
            <a:xfrm>
              <a:off x="3051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3420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73" name="Line 65"/>
            <p:cNvSpPr>
              <a:spLocks noChangeShapeType="1"/>
            </p:cNvSpPr>
            <p:nvPr/>
          </p:nvSpPr>
          <p:spPr bwMode="auto">
            <a:xfrm>
              <a:off x="3789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4158" y="3686"/>
              <a:ext cx="1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u="sng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993" y="3771"/>
              <a:ext cx="1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1st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011" y="395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Yr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927" y="4130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Lead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1322" y="3771"/>
              <a:ext cx="2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Reg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1745" y="37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Int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063" y="3771"/>
              <a:ext cx="23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2nd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109" y="395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Yr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2025" y="4130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Lead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2420" y="3771"/>
              <a:ext cx="2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Reg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2843" y="37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Int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186" y="3771"/>
              <a:ext cx="1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3rd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216" y="395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Yr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132" y="4130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Lead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527" y="3771"/>
              <a:ext cx="2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Reg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950" y="37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Int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4725" y="2619"/>
              <a:ext cx="81" cy="77"/>
            </a:xfrm>
            <a:prstGeom prst="rect">
              <a:avLst/>
            </a:prstGeom>
            <a:solidFill>
              <a:srgbClr val="FF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952" y="2576"/>
              <a:ext cx="6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700">
                  <a:solidFill>
                    <a:srgbClr val="FFFFFF"/>
                  </a:solidFill>
                  <a:cs typeface="Arial"/>
                </a:rPr>
                <a:t>Attendance</a:t>
              </a:r>
              <a:endParaRPr lang="en-US" altLang="en-US" sz="2800">
                <a:solidFill>
                  <a:srgbClr val="FFFFFF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11909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851825"/>
            <a:ext cx="11176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Measure, Monitor, Adjust and Control</a:t>
            </a:r>
            <a:endParaRPr kumimoji="0" lang="en-US" sz="7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9537" y="1451010"/>
            <a:ext cx="6712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8275" marR="0" lvl="0" indent="-168275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9F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results from your actions: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6515" y="4384149"/>
            <a:ext cx="1977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date of completion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6708" y="4384149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action plan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0617" y="4384149"/>
            <a:ext cx="222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 additional training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60942" y="4383819"/>
            <a:ext cx="2299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the Basic 5 Diagnostic quarterly to evaluate progress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266923" y="2349695"/>
            <a:ext cx="1828800" cy="1828800"/>
            <a:chOff x="1266923" y="3004457"/>
            <a:chExt cx="1828800" cy="1828800"/>
          </a:xfrm>
        </p:grpSpPr>
        <p:sp>
          <p:nvSpPr>
            <p:cNvPr id="4" name="Oval 3"/>
            <p:cNvSpPr/>
            <p:nvPr/>
          </p:nvSpPr>
          <p:spPr>
            <a:xfrm>
              <a:off x="1266923" y="3004457"/>
              <a:ext cx="1828800" cy="182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763016" y="3484676"/>
              <a:ext cx="836613" cy="868362"/>
              <a:chOff x="1908" y="104"/>
              <a:chExt cx="527" cy="547"/>
            </a:xfrm>
            <a:solidFill>
              <a:schemeClr val="bg1"/>
            </a:solidFill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2025" y="331"/>
                <a:ext cx="102" cy="224"/>
              </a:xfrm>
              <a:custGeom>
                <a:avLst/>
                <a:gdLst>
                  <a:gd name="T0" fmla="*/ 354 w 615"/>
                  <a:gd name="T1" fmla="*/ 0 h 1346"/>
                  <a:gd name="T2" fmla="*/ 615 w 615"/>
                  <a:gd name="T3" fmla="*/ 0 h 1346"/>
                  <a:gd name="T4" fmla="*/ 615 w 615"/>
                  <a:gd name="T5" fmla="*/ 1346 h 1346"/>
                  <a:gd name="T6" fmla="*/ 311 w 615"/>
                  <a:gd name="T7" fmla="*/ 1346 h 1346"/>
                  <a:gd name="T8" fmla="*/ 311 w 615"/>
                  <a:gd name="T9" fmla="*/ 278 h 1346"/>
                  <a:gd name="T10" fmla="*/ 307 w 615"/>
                  <a:gd name="T11" fmla="*/ 278 h 1346"/>
                  <a:gd name="T12" fmla="*/ 51 w 615"/>
                  <a:gd name="T13" fmla="*/ 401 h 1346"/>
                  <a:gd name="T14" fmla="*/ 0 w 615"/>
                  <a:gd name="T15" fmla="*/ 166 h 1346"/>
                  <a:gd name="T16" fmla="*/ 354 w 615"/>
                  <a:gd name="T17" fmla="*/ 0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" h="1346">
                    <a:moveTo>
                      <a:pt x="354" y="0"/>
                    </a:moveTo>
                    <a:lnTo>
                      <a:pt x="615" y="0"/>
                    </a:lnTo>
                    <a:lnTo>
                      <a:pt x="615" y="1346"/>
                    </a:lnTo>
                    <a:lnTo>
                      <a:pt x="311" y="1346"/>
                    </a:lnTo>
                    <a:lnTo>
                      <a:pt x="311" y="278"/>
                    </a:lnTo>
                    <a:lnTo>
                      <a:pt x="307" y="278"/>
                    </a:lnTo>
                    <a:lnTo>
                      <a:pt x="51" y="401"/>
                    </a:lnTo>
                    <a:lnTo>
                      <a:pt x="0" y="16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2161" y="331"/>
                <a:ext cx="157" cy="228"/>
              </a:xfrm>
              <a:custGeom>
                <a:avLst/>
                <a:gdLst>
                  <a:gd name="T0" fmla="*/ 895 w 946"/>
                  <a:gd name="T1" fmla="*/ 0 h 1369"/>
                  <a:gd name="T2" fmla="*/ 374 w 946"/>
                  <a:gd name="T3" fmla="*/ 261 h 1369"/>
                  <a:gd name="T4" fmla="*/ 373 w 946"/>
                  <a:gd name="T5" fmla="*/ 465 h 1369"/>
                  <a:gd name="T6" fmla="*/ 432 w 946"/>
                  <a:gd name="T7" fmla="*/ 463 h 1369"/>
                  <a:gd name="T8" fmla="*/ 528 w 946"/>
                  <a:gd name="T9" fmla="*/ 469 h 1369"/>
                  <a:gd name="T10" fmla="*/ 620 w 946"/>
                  <a:gd name="T11" fmla="*/ 485 h 1369"/>
                  <a:gd name="T12" fmla="*/ 707 w 946"/>
                  <a:gd name="T13" fmla="*/ 516 h 1369"/>
                  <a:gd name="T14" fmla="*/ 783 w 946"/>
                  <a:gd name="T15" fmla="*/ 561 h 1369"/>
                  <a:gd name="T16" fmla="*/ 844 w 946"/>
                  <a:gd name="T17" fmla="*/ 612 h 1369"/>
                  <a:gd name="T18" fmla="*/ 893 w 946"/>
                  <a:gd name="T19" fmla="*/ 677 h 1369"/>
                  <a:gd name="T20" fmla="*/ 926 w 946"/>
                  <a:gd name="T21" fmla="*/ 755 h 1369"/>
                  <a:gd name="T22" fmla="*/ 944 w 946"/>
                  <a:gd name="T23" fmla="*/ 846 h 1369"/>
                  <a:gd name="T24" fmla="*/ 944 w 946"/>
                  <a:gd name="T25" fmla="*/ 941 h 1369"/>
                  <a:gd name="T26" fmla="*/ 926 w 946"/>
                  <a:gd name="T27" fmla="*/ 1025 h 1369"/>
                  <a:gd name="T28" fmla="*/ 893 w 946"/>
                  <a:gd name="T29" fmla="*/ 1106 h 1369"/>
                  <a:gd name="T30" fmla="*/ 842 w 946"/>
                  <a:gd name="T31" fmla="*/ 1178 h 1369"/>
                  <a:gd name="T32" fmla="*/ 777 w 946"/>
                  <a:gd name="T33" fmla="*/ 1242 h 1369"/>
                  <a:gd name="T34" fmla="*/ 696 w 946"/>
                  <a:gd name="T35" fmla="*/ 1295 h 1369"/>
                  <a:gd name="T36" fmla="*/ 602 w 946"/>
                  <a:gd name="T37" fmla="*/ 1335 h 1369"/>
                  <a:gd name="T38" fmla="*/ 493 w 946"/>
                  <a:gd name="T39" fmla="*/ 1361 h 1369"/>
                  <a:gd name="T40" fmla="*/ 373 w 946"/>
                  <a:gd name="T41" fmla="*/ 1369 h 1369"/>
                  <a:gd name="T42" fmla="*/ 241 w 946"/>
                  <a:gd name="T43" fmla="*/ 1361 h 1369"/>
                  <a:gd name="T44" fmla="*/ 127 w 946"/>
                  <a:gd name="T45" fmla="*/ 1339 h 1369"/>
                  <a:gd name="T46" fmla="*/ 36 w 946"/>
                  <a:gd name="T47" fmla="*/ 1309 h 1369"/>
                  <a:gd name="T48" fmla="*/ 55 w 946"/>
                  <a:gd name="T49" fmla="*/ 1056 h 1369"/>
                  <a:gd name="T50" fmla="*/ 111 w 946"/>
                  <a:gd name="T51" fmla="*/ 1079 h 1369"/>
                  <a:gd name="T52" fmla="*/ 183 w 946"/>
                  <a:gd name="T53" fmla="*/ 1101 h 1369"/>
                  <a:gd name="T54" fmla="*/ 267 w 946"/>
                  <a:gd name="T55" fmla="*/ 1116 h 1369"/>
                  <a:gd name="T56" fmla="*/ 358 w 946"/>
                  <a:gd name="T57" fmla="*/ 1122 h 1369"/>
                  <a:gd name="T58" fmla="*/ 418 w 946"/>
                  <a:gd name="T59" fmla="*/ 1118 h 1369"/>
                  <a:gd name="T60" fmla="*/ 475 w 946"/>
                  <a:gd name="T61" fmla="*/ 1104 h 1369"/>
                  <a:gd name="T62" fmla="*/ 528 w 946"/>
                  <a:gd name="T63" fmla="*/ 1081 h 1369"/>
                  <a:gd name="T64" fmla="*/ 573 w 946"/>
                  <a:gd name="T65" fmla="*/ 1048 h 1369"/>
                  <a:gd name="T66" fmla="*/ 605 w 946"/>
                  <a:gd name="T67" fmla="*/ 1004 h 1369"/>
                  <a:gd name="T68" fmla="*/ 623 w 946"/>
                  <a:gd name="T69" fmla="*/ 949 h 1369"/>
                  <a:gd name="T70" fmla="*/ 624 w 946"/>
                  <a:gd name="T71" fmla="*/ 889 h 1369"/>
                  <a:gd name="T72" fmla="*/ 610 w 946"/>
                  <a:gd name="T73" fmla="*/ 836 h 1369"/>
                  <a:gd name="T74" fmla="*/ 581 w 946"/>
                  <a:gd name="T75" fmla="*/ 791 h 1369"/>
                  <a:gd name="T76" fmla="*/ 537 w 946"/>
                  <a:gd name="T77" fmla="*/ 754 h 1369"/>
                  <a:gd name="T78" fmla="*/ 478 w 946"/>
                  <a:gd name="T79" fmla="*/ 725 h 1369"/>
                  <a:gd name="T80" fmla="*/ 400 w 946"/>
                  <a:gd name="T81" fmla="*/ 706 h 1369"/>
                  <a:gd name="T82" fmla="*/ 303 w 946"/>
                  <a:gd name="T83" fmla="*/ 696 h 1369"/>
                  <a:gd name="T84" fmla="*/ 207 w 946"/>
                  <a:gd name="T85" fmla="*/ 695 h 1369"/>
                  <a:gd name="T86" fmla="*/ 134 w 946"/>
                  <a:gd name="T87" fmla="*/ 699 h 1369"/>
                  <a:gd name="T88" fmla="*/ 68 w 946"/>
                  <a:gd name="T89" fmla="*/ 706 h 1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6" h="1369">
                    <a:moveTo>
                      <a:pt x="157" y="0"/>
                    </a:moveTo>
                    <a:lnTo>
                      <a:pt x="895" y="0"/>
                    </a:lnTo>
                    <a:lnTo>
                      <a:pt x="895" y="261"/>
                    </a:lnTo>
                    <a:lnTo>
                      <a:pt x="374" y="261"/>
                    </a:lnTo>
                    <a:lnTo>
                      <a:pt x="345" y="468"/>
                    </a:lnTo>
                    <a:lnTo>
                      <a:pt x="373" y="465"/>
                    </a:lnTo>
                    <a:lnTo>
                      <a:pt x="402" y="463"/>
                    </a:lnTo>
                    <a:lnTo>
                      <a:pt x="432" y="463"/>
                    </a:lnTo>
                    <a:lnTo>
                      <a:pt x="480" y="465"/>
                    </a:lnTo>
                    <a:lnTo>
                      <a:pt x="528" y="469"/>
                    </a:lnTo>
                    <a:lnTo>
                      <a:pt x="575" y="476"/>
                    </a:lnTo>
                    <a:lnTo>
                      <a:pt x="620" y="485"/>
                    </a:lnTo>
                    <a:lnTo>
                      <a:pt x="664" y="499"/>
                    </a:lnTo>
                    <a:lnTo>
                      <a:pt x="707" y="516"/>
                    </a:lnTo>
                    <a:lnTo>
                      <a:pt x="746" y="536"/>
                    </a:lnTo>
                    <a:lnTo>
                      <a:pt x="783" y="561"/>
                    </a:lnTo>
                    <a:lnTo>
                      <a:pt x="816" y="584"/>
                    </a:lnTo>
                    <a:lnTo>
                      <a:pt x="844" y="612"/>
                    </a:lnTo>
                    <a:lnTo>
                      <a:pt x="871" y="643"/>
                    </a:lnTo>
                    <a:lnTo>
                      <a:pt x="893" y="677"/>
                    </a:lnTo>
                    <a:lnTo>
                      <a:pt x="912" y="714"/>
                    </a:lnTo>
                    <a:lnTo>
                      <a:pt x="926" y="755"/>
                    </a:lnTo>
                    <a:lnTo>
                      <a:pt x="938" y="799"/>
                    </a:lnTo>
                    <a:lnTo>
                      <a:pt x="944" y="846"/>
                    </a:lnTo>
                    <a:lnTo>
                      <a:pt x="946" y="898"/>
                    </a:lnTo>
                    <a:lnTo>
                      <a:pt x="944" y="941"/>
                    </a:lnTo>
                    <a:lnTo>
                      <a:pt x="938" y="984"/>
                    </a:lnTo>
                    <a:lnTo>
                      <a:pt x="926" y="1025"/>
                    </a:lnTo>
                    <a:lnTo>
                      <a:pt x="911" y="1067"/>
                    </a:lnTo>
                    <a:lnTo>
                      <a:pt x="893" y="1106"/>
                    </a:lnTo>
                    <a:lnTo>
                      <a:pt x="869" y="1143"/>
                    </a:lnTo>
                    <a:lnTo>
                      <a:pt x="842" y="1178"/>
                    </a:lnTo>
                    <a:lnTo>
                      <a:pt x="812" y="1211"/>
                    </a:lnTo>
                    <a:lnTo>
                      <a:pt x="777" y="1242"/>
                    </a:lnTo>
                    <a:lnTo>
                      <a:pt x="738" y="1270"/>
                    </a:lnTo>
                    <a:lnTo>
                      <a:pt x="696" y="1295"/>
                    </a:lnTo>
                    <a:lnTo>
                      <a:pt x="651" y="1316"/>
                    </a:lnTo>
                    <a:lnTo>
                      <a:pt x="602" y="1335"/>
                    </a:lnTo>
                    <a:lnTo>
                      <a:pt x="549" y="1349"/>
                    </a:lnTo>
                    <a:lnTo>
                      <a:pt x="493" y="1361"/>
                    </a:lnTo>
                    <a:lnTo>
                      <a:pt x="434" y="1367"/>
                    </a:lnTo>
                    <a:lnTo>
                      <a:pt x="373" y="1369"/>
                    </a:lnTo>
                    <a:lnTo>
                      <a:pt x="304" y="1367"/>
                    </a:lnTo>
                    <a:lnTo>
                      <a:pt x="241" y="1361"/>
                    </a:lnTo>
                    <a:lnTo>
                      <a:pt x="181" y="1351"/>
                    </a:lnTo>
                    <a:lnTo>
                      <a:pt x="127" y="1339"/>
                    </a:lnTo>
                    <a:lnTo>
                      <a:pt x="78" y="1324"/>
                    </a:lnTo>
                    <a:lnTo>
                      <a:pt x="36" y="1309"/>
                    </a:lnTo>
                    <a:lnTo>
                      <a:pt x="0" y="1292"/>
                    </a:lnTo>
                    <a:lnTo>
                      <a:pt x="55" y="1056"/>
                    </a:lnTo>
                    <a:lnTo>
                      <a:pt x="81" y="1068"/>
                    </a:lnTo>
                    <a:lnTo>
                      <a:pt x="111" y="1079"/>
                    </a:lnTo>
                    <a:lnTo>
                      <a:pt x="145" y="1090"/>
                    </a:lnTo>
                    <a:lnTo>
                      <a:pt x="183" y="1101"/>
                    </a:lnTo>
                    <a:lnTo>
                      <a:pt x="224" y="1109"/>
                    </a:lnTo>
                    <a:lnTo>
                      <a:pt x="267" y="1116"/>
                    </a:lnTo>
                    <a:lnTo>
                      <a:pt x="313" y="1120"/>
                    </a:lnTo>
                    <a:lnTo>
                      <a:pt x="358" y="1122"/>
                    </a:lnTo>
                    <a:lnTo>
                      <a:pt x="388" y="1121"/>
                    </a:lnTo>
                    <a:lnTo>
                      <a:pt x="418" y="1118"/>
                    </a:lnTo>
                    <a:lnTo>
                      <a:pt x="447" y="1112"/>
                    </a:lnTo>
                    <a:lnTo>
                      <a:pt x="475" y="1104"/>
                    </a:lnTo>
                    <a:lnTo>
                      <a:pt x="503" y="1094"/>
                    </a:lnTo>
                    <a:lnTo>
                      <a:pt x="528" y="1081"/>
                    </a:lnTo>
                    <a:lnTo>
                      <a:pt x="551" y="1066"/>
                    </a:lnTo>
                    <a:lnTo>
                      <a:pt x="573" y="1048"/>
                    </a:lnTo>
                    <a:lnTo>
                      <a:pt x="590" y="1028"/>
                    </a:lnTo>
                    <a:lnTo>
                      <a:pt x="605" y="1004"/>
                    </a:lnTo>
                    <a:lnTo>
                      <a:pt x="616" y="978"/>
                    </a:lnTo>
                    <a:lnTo>
                      <a:pt x="623" y="949"/>
                    </a:lnTo>
                    <a:lnTo>
                      <a:pt x="625" y="918"/>
                    </a:lnTo>
                    <a:lnTo>
                      <a:pt x="624" y="889"/>
                    </a:lnTo>
                    <a:lnTo>
                      <a:pt x="619" y="862"/>
                    </a:lnTo>
                    <a:lnTo>
                      <a:pt x="610" y="836"/>
                    </a:lnTo>
                    <a:lnTo>
                      <a:pt x="597" y="813"/>
                    </a:lnTo>
                    <a:lnTo>
                      <a:pt x="581" y="791"/>
                    </a:lnTo>
                    <a:lnTo>
                      <a:pt x="562" y="772"/>
                    </a:lnTo>
                    <a:lnTo>
                      <a:pt x="537" y="754"/>
                    </a:lnTo>
                    <a:lnTo>
                      <a:pt x="509" y="739"/>
                    </a:lnTo>
                    <a:lnTo>
                      <a:pt x="478" y="725"/>
                    </a:lnTo>
                    <a:lnTo>
                      <a:pt x="441" y="714"/>
                    </a:lnTo>
                    <a:lnTo>
                      <a:pt x="400" y="706"/>
                    </a:lnTo>
                    <a:lnTo>
                      <a:pt x="354" y="699"/>
                    </a:lnTo>
                    <a:lnTo>
                      <a:pt x="303" y="696"/>
                    </a:lnTo>
                    <a:lnTo>
                      <a:pt x="249" y="694"/>
                    </a:lnTo>
                    <a:lnTo>
                      <a:pt x="207" y="695"/>
                    </a:lnTo>
                    <a:lnTo>
                      <a:pt x="169" y="696"/>
                    </a:lnTo>
                    <a:lnTo>
                      <a:pt x="134" y="699"/>
                    </a:lnTo>
                    <a:lnTo>
                      <a:pt x="101" y="702"/>
                    </a:lnTo>
                    <a:lnTo>
                      <a:pt x="68" y="706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1908" y="134"/>
                <a:ext cx="527" cy="517"/>
              </a:xfrm>
              <a:custGeom>
                <a:avLst/>
                <a:gdLst>
                  <a:gd name="T0" fmla="*/ 360 w 3162"/>
                  <a:gd name="T1" fmla="*/ 881 h 3101"/>
                  <a:gd name="T2" fmla="*/ 281 w 3162"/>
                  <a:gd name="T3" fmla="*/ 936 h 3101"/>
                  <a:gd name="T4" fmla="*/ 240 w 3162"/>
                  <a:gd name="T5" fmla="*/ 1023 h 3101"/>
                  <a:gd name="T6" fmla="*/ 240 w 3162"/>
                  <a:gd name="T7" fmla="*/ 2619 h 3101"/>
                  <a:gd name="T8" fmla="*/ 282 w 3162"/>
                  <a:gd name="T9" fmla="*/ 2730 h 3101"/>
                  <a:gd name="T10" fmla="*/ 363 w 3162"/>
                  <a:gd name="T11" fmla="*/ 2813 h 3101"/>
                  <a:gd name="T12" fmla="*/ 473 w 3162"/>
                  <a:gd name="T13" fmla="*/ 2854 h 3101"/>
                  <a:gd name="T14" fmla="*/ 2689 w 3162"/>
                  <a:gd name="T15" fmla="*/ 2854 h 3101"/>
                  <a:gd name="T16" fmla="*/ 2799 w 3162"/>
                  <a:gd name="T17" fmla="*/ 2813 h 3101"/>
                  <a:gd name="T18" fmla="*/ 2880 w 3162"/>
                  <a:gd name="T19" fmla="*/ 2730 h 3101"/>
                  <a:gd name="T20" fmla="*/ 2922 w 3162"/>
                  <a:gd name="T21" fmla="*/ 2619 h 3101"/>
                  <a:gd name="T22" fmla="*/ 2922 w 3162"/>
                  <a:gd name="T23" fmla="*/ 1023 h 3101"/>
                  <a:gd name="T24" fmla="*/ 2881 w 3162"/>
                  <a:gd name="T25" fmla="*/ 936 h 3101"/>
                  <a:gd name="T26" fmla="*/ 2803 w 3162"/>
                  <a:gd name="T27" fmla="*/ 881 h 3101"/>
                  <a:gd name="T28" fmla="*/ 425 w 3162"/>
                  <a:gd name="T29" fmla="*/ 869 h 3101"/>
                  <a:gd name="T30" fmla="*/ 1270 w 3162"/>
                  <a:gd name="T31" fmla="*/ 187 h 3101"/>
                  <a:gd name="T32" fmla="*/ 1293 w 3162"/>
                  <a:gd name="T33" fmla="*/ 303 h 3101"/>
                  <a:gd name="T34" fmla="*/ 1358 w 3162"/>
                  <a:gd name="T35" fmla="*/ 400 h 3101"/>
                  <a:gd name="T36" fmla="*/ 1453 w 3162"/>
                  <a:gd name="T37" fmla="*/ 465 h 3101"/>
                  <a:gd name="T38" fmla="*/ 1570 w 3162"/>
                  <a:gd name="T39" fmla="*/ 489 h 3101"/>
                  <a:gd name="T40" fmla="*/ 1672 w 3162"/>
                  <a:gd name="T41" fmla="*/ 477 h 3101"/>
                  <a:gd name="T42" fmla="*/ 1781 w 3162"/>
                  <a:gd name="T43" fmla="*/ 415 h 3101"/>
                  <a:gd name="T44" fmla="*/ 1858 w 3162"/>
                  <a:gd name="T45" fmla="*/ 314 h 3101"/>
                  <a:gd name="T46" fmla="*/ 1886 w 3162"/>
                  <a:gd name="T47" fmla="*/ 187 h 3101"/>
                  <a:gd name="T48" fmla="*/ 2213 w 3162"/>
                  <a:gd name="T49" fmla="*/ 187 h 3101"/>
                  <a:gd name="T50" fmla="*/ 2242 w 3162"/>
                  <a:gd name="T51" fmla="*/ 314 h 3101"/>
                  <a:gd name="T52" fmla="*/ 2317 w 3162"/>
                  <a:gd name="T53" fmla="*/ 415 h 3101"/>
                  <a:gd name="T54" fmla="*/ 2428 w 3162"/>
                  <a:gd name="T55" fmla="*/ 477 h 3101"/>
                  <a:gd name="T56" fmla="*/ 2530 w 3162"/>
                  <a:gd name="T57" fmla="*/ 489 h 3101"/>
                  <a:gd name="T58" fmla="*/ 2645 w 3162"/>
                  <a:gd name="T59" fmla="*/ 465 h 3101"/>
                  <a:gd name="T60" fmla="*/ 2741 w 3162"/>
                  <a:gd name="T61" fmla="*/ 400 h 3101"/>
                  <a:gd name="T62" fmla="*/ 2805 w 3162"/>
                  <a:gd name="T63" fmla="*/ 303 h 3101"/>
                  <a:gd name="T64" fmla="*/ 2829 w 3162"/>
                  <a:gd name="T65" fmla="*/ 187 h 3101"/>
                  <a:gd name="T66" fmla="*/ 2920 w 3162"/>
                  <a:gd name="T67" fmla="*/ 63 h 3101"/>
                  <a:gd name="T68" fmla="*/ 3036 w 3162"/>
                  <a:gd name="T69" fmla="*/ 156 h 3101"/>
                  <a:gd name="T70" fmla="*/ 3118 w 3162"/>
                  <a:gd name="T71" fmla="*/ 281 h 3101"/>
                  <a:gd name="T72" fmla="*/ 3159 w 3162"/>
                  <a:gd name="T73" fmla="*/ 428 h 3101"/>
                  <a:gd name="T74" fmla="*/ 3159 w 3162"/>
                  <a:gd name="T75" fmla="*/ 2679 h 3101"/>
                  <a:gd name="T76" fmla="*/ 3114 w 3162"/>
                  <a:gd name="T77" fmla="*/ 2833 h 3101"/>
                  <a:gd name="T78" fmla="*/ 3023 w 3162"/>
                  <a:gd name="T79" fmla="*/ 2961 h 3101"/>
                  <a:gd name="T80" fmla="*/ 2894 w 3162"/>
                  <a:gd name="T81" fmla="*/ 3053 h 3101"/>
                  <a:gd name="T82" fmla="*/ 2741 w 3162"/>
                  <a:gd name="T83" fmla="*/ 3098 h 3101"/>
                  <a:gd name="T84" fmla="*/ 421 w 3162"/>
                  <a:gd name="T85" fmla="*/ 3098 h 3101"/>
                  <a:gd name="T86" fmla="*/ 268 w 3162"/>
                  <a:gd name="T87" fmla="*/ 3053 h 3101"/>
                  <a:gd name="T88" fmla="*/ 139 w 3162"/>
                  <a:gd name="T89" fmla="*/ 2961 h 3101"/>
                  <a:gd name="T90" fmla="*/ 48 w 3162"/>
                  <a:gd name="T91" fmla="*/ 2833 h 3101"/>
                  <a:gd name="T92" fmla="*/ 3 w 3162"/>
                  <a:gd name="T93" fmla="*/ 2679 h 3101"/>
                  <a:gd name="T94" fmla="*/ 3 w 3162"/>
                  <a:gd name="T95" fmla="*/ 429 h 3101"/>
                  <a:gd name="T96" fmla="*/ 42 w 3162"/>
                  <a:gd name="T97" fmla="*/ 283 h 3101"/>
                  <a:gd name="T98" fmla="*/ 123 w 3162"/>
                  <a:gd name="T99" fmla="*/ 159 h 3101"/>
                  <a:gd name="T100" fmla="*/ 237 w 3162"/>
                  <a:gd name="T101" fmla="*/ 66 h 3101"/>
                  <a:gd name="T102" fmla="*/ 327 w 3162"/>
                  <a:gd name="T103" fmla="*/ 187 h 3101"/>
                  <a:gd name="T104" fmla="*/ 351 w 3162"/>
                  <a:gd name="T105" fmla="*/ 303 h 3101"/>
                  <a:gd name="T106" fmla="*/ 415 w 3162"/>
                  <a:gd name="T107" fmla="*/ 400 h 3101"/>
                  <a:gd name="T108" fmla="*/ 509 w 3162"/>
                  <a:gd name="T109" fmla="*/ 465 h 3101"/>
                  <a:gd name="T110" fmla="*/ 625 w 3162"/>
                  <a:gd name="T111" fmla="*/ 489 h 3101"/>
                  <a:gd name="T112" fmla="*/ 720 w 3162"/>
                  <a:gd name="T113" fmla="*/ 479 h 3101"/>
                  <a:gd name="T114" fmla="*/ 822 w 3162"/>
                  <a:gd name="T115" fmla="*/ 425 h 3101"/>
                  <a:gd name="T116" fmla="*/ 897 w 3162"/>
                  <a:gd name="T117" fmla="*/ 338 h 3101"/>
                  <a:gd name="T118" fmla="*/ 935 w 3162"/>
                  <a:gd name="T119" fmla="*/ 227 h 3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62" h="3101">
                    <a:moveTo>
                      <a:pt x="425" y="869"/>
                    </a:moveTo>
                    <a:lnTo>
                      <a:pt x="392" y="872"/>
                    </a:lnTo>
                    <a:lnTo>
                      <a:pt x="360" y="881"/>
                    </a:lnTo>
                    <a:lnTo>
                      <a:pt x="330" y="895"/>
                    </a:lnTo>
                    <a:lnTo>
                      <a:pt x="303" y="914"/>
                    </a:lnTo>
                    <a:lnTo>
                      <a:pt x="281" y="936"/>
                    </a:lnTo>
                    <a:lnTo>
                      <a:pt x="262" y="962"/>
                    </a:lnTo>
                    <a:lnTo>
                      <a:pt x="249" y="991"/>
                    </a:lnTo>
                    <a:lnTo>
                      <a:pt x="240" y="1023"/>
                    </a:lnTo>
                    <a:lnTo>
                      <a:pt x="238" y="1057"/>
                    </a:lnTo>
                    <a:lnTo>
                      <a:pt x="238" y="2578"/>
                    </a:lnTo>
                    <a:lnTo>
                      <a:pt x="240" y="2619"/>
                    </a:lnTo>
                    <a:lnTo>
                      <a:pt x="249" y="2658"/>
                    </a:lnTo>
                    <a:lnTo>
                      <a:pt x="263" y="2695"/>
                    </a:lnTo>
                    <a:lnTo>
                      <a:pt x="282" y="2730"/>
                    </a:lnTo>
                    <a:lnTo>
                      <a:pt x="305" y="2761"/>
                    </a:lnTo>
                    <a:lnTo>
                      <a:pt x="332" y="2789"/>
                    </a:lnTo>
                    <a:lnTo>
                      <a:pt x="363" y="2813"/>
                    </a:lnTo>
                    <a:lnTo>
                      <a:pt x="397" y="2831"/>
                    </a:lnTo>
                    <a:lnTo>
                      <a:pt x="434" y="2846"/>
                    </a:lnTo>
                    <a:lnTo>
                      <a:pt x="473" y="2854"/>
                    </a:lnTo>
                    <a:lnTo>
                      <a:pt x="514" y="2857"/>
                    </a:lnTo>
                    <a:lnTo>
                      <a:pt x="2648" y="2857"/>
                    </a:lnTo>
                    <a:lnTo>
                      <a:pt x="2689" y="2854"/>
                    </a:lnTo>
                    <a:lnTo>
                      <a:pt x="2728" y="2846"/>
                    </a:lnTo>
                    <a:lnTo>
                      <a:pt x="2765" y="2831"/>
                    </a:lnTo>
                    <a:lnTo>
                      <a:pt x="2799" y="2813"/>
                    </a:lnTo>
                    <a:lnTo>
                      <a:pt x="2830" y="2789"/>
                    </a:lnTo>
                    <a:lnTo>
                      <a:pt x="2858" y="2761"/>
                    </a:lnTo>
                    <a:lnTo>
                      <a:pt x="2880" y="2730"/>
                    </a:lnTo>
                    <a:lnTo>
                      <a:pt x="2900" y="2695"/>
                    </a:lnTo>
                    <a:lnTo>
                      <a:pt x="2913" y="2658"/>
                    </a:lnTo>
                    <a:lnTo>
                      <a:pt x="2922" y="2619"/>
                    </a:lnTo>
                    <a:lnTo>
                      <a:pt x="2925" y="2578"/>
                    </a:lnTo>
                    <a:lnTo>
                      <a:pt x="2925" y="1057"/>
                    </a:lnTo>
                    <a:lnTo>
                      <a:pt x="2922" y="1023"/>
                    </a:lnTo>
                    <a:lnTo>
                      <a:pt x="2913" y="991"/>
                    </a:lnTo>
                    <a:lnTo>
                      <a:pt x="2900" y="962"/>
                    </a:lnTo>
                    <a:lnTo>
                      <a:pt x="2881" y="936"/>
                    </a:lnTo>
                    <a:lnTo>
                      <a:pt x="2859" y="914"/>
                    </a:lnTo>
                    <a:lnTo>
                      <a:pt x="2832" y="895"/>
                    </a:lnTo>
                    <a:lnTo>
                      <a:pt x="2803" y="881"/>
                    </a:lnTo>
                    <a:lnTo>
                      <a:pt x="2771" y="872"/>
                    </a:lnTo>
                    <a:lnTo>
                      <a:pt x="2738" y="869"/>
                    </a:lnTo>
                    <a:lnTo>
                      <a:pt x="425" y="869"/>
                    </a:lnTo>
                    <a:close/>
                    <a:moveTo>
                      <a:pt x="937" y="0"/>
                    </a:moveTo>
                    <a:lnTo>
                      <a:pt x="1270" y="0"/>
                    </a:lnTo>
                    <a:lnTo>
                      <a:pt x="1270" y="187"/>
                    </a:lnTo>
                    <a:lnTo>
                      <a:pt x="1273" y="227"/>
                    </a:lnTo>
                    <a:lnTo>
                      <a:pt x="1281" y="266"/>
                    </a:lnTo>
                    <a:lnTo>
                      <a:pt x="1293" y="303"/>
                    </a:lnTo>
                    <a:lnTo>
                      <a:pt x="1311" y="338"/>
                    </a:lnTo>
                    <a:lnTo>
                      <a:pt x="1332" y="370"/>
                    </a:lnTo>
                    <a:lnTo>
                      <a:pt x="1358" y="400"/>
                    </a:lnTo>
                    <a:lnTo>
                      <a:pt x="1387" y="425"/>
                    </a:lnTo>
                    <a:lnTo>
                      <a:pt x="1420" y="448"/>
                    </a:lnTo>
                    <a:lnTo>
                      <a:pt x="1453" y="465"/>
                    </a:lnTo>
                    <a:lnTo>
                      <a:pt x="1490" y="479"/>
                    </a:lnTo>
                    <a:lnTo>
                      <a:pt x="1529" y="486"/>
                    </a:lnTo>
                    <a:lnTo>
                      <a:pt x="1570" y="489"/>
                    </a:lnTo>
                    <a:lnTo>
                      <a:pt x="1585" y="489"/>
                    </a:lnTo>
                    <a:lnTo>
                      <a:pt x="1629" y="486"/>
                    </a:lnTo>
                    <a:lnTo>
                      <a:pt x="1672" y="477"/>
                    </a:lnTo>
                    <a:lnTo>
                      <a:pt x="1711" y="461"/>
                    </a:lnTo>
                    <a:lnTo>
                      <a:pt x="1749" y="439"/>
                    </a:lnTo>
                    <a:lnTo>
                      <a:pt x="1781" y="415"/>
                    </a:lnTo>
                    <a:lnTo>
                      <a:pt x="1811" y="385"/>
                    </a:lnTo>
                    <a:lnTo>
                      <a:pt x="1837" y="351"/>
                    </a:lnTo>
                    <a:lnTo>
                      <a:pt x="1858" y="314"/>
                    </a:lnTo>
                    <a:lnTo>
                      <a:pt x="1874" y="273"/>
                    </a:lnTo>
                    <a:lnTo>
                      <a:pt x="1883" y="231"/>
                    </a:lnTo>
                    <a:lnTo>
                      <a:pt x="1886" y="187"/>
                    </a:lnTo>
                    <a:lnTo>
                      <a:pt x="1886" y="0"/>
                    </a:lnTo>
                    <a:lnTo>
                      <a:pt x="2213" y="0"/>
                    </a:lnTo>
                    <a:lnTo>
                      <a:pt x="2213" y="187"/>
                    </a:lnTo>
                    <a:lnTo>
                      <a:pt x="2217" y="231"/>
                    </a:lnTo>
                    <a:lnTo>
                      <a:pt x="2226" y="273"/>
                    </a:lnTo>
                    <a:lnTo>
                      <a:pt x="2242" y="314"/>
                    </a:lnTo>
                    <a:lnTo>
                      <a:pt x="2262" y="351"/>
                    </a:lnTo>
                    <a:lnTo>
                      <a:pt x="2288" y="385"/>
                    </a:lnTo>
                    <a:lnTo>
                      <a:pt x="2317" y="415"/>
                    </a:lnTo>
                    <a:lnTo>
                      <a:pt x="2351" y="439"/>
                    </a:lnTo>
                    <a:lnTo>
                      <a:pt x="2388" y="461"/>
                    </a:lnTo>
                    <a:lnTo>
                      <a:pt x="2428" y="477"/>
                    </a:lnTo>
                    <a:lnTo>
                      <a:pt x="2470" y="486"/>
                    </a:lnTo>
                    <a:lnTo>
                      <a:pt x="2514" y="489"/>
                    </a:lnTo>
                    <a:lnTo>
                      <a:pt x="2530" y="489"/>
                    </a:lnTo>
                    <a:lnTo>
                      <a:pt x="2571" y="486"/>
                    </a:lnTo>
                    <a:lnTo>
                      <a:pt x="2609" y="479"/>
                    </a:lnTo>
                    <a:lnTo>
                      <a:pt x="2645" y="465"/>
                    </a:lnTo>
                    <a:lnTo>
                      <a:pt x="2680" y="448"/>
                    </a:lnTo>
                    <a:lnTo>
                      <a:pt x="2712" y="425"/>
                    </a:lnTo>
                    <a:lnTo>
                      <a:pt x="2741" y="400"/>
                    </a:lnTo>
                    <a:lnTo>
                      <a:pt x="2766" y="370"/>
                    </a:lnTo>
                    <a:lnTo>
                      <a:pt x="2788" y="338"/>
                    </a:lnTo>
                    <a:lnTo>
                      <a:pt x="2805" y="303"/>
                    </a:lnTo>
                    <a:lnTo>
                      <a:pt x="2819" y="266"/>
                    </a:lnTo>
                    <a:lnTo>
                      <a:pt x="2826" y="227"/>
                    </a:lnTo>
                    <a:lnTo>
                      <a:pt x="2829" y="187"/>
                    </a:lnTo>
                    <a:lnTo>
                      <a:pt x="2829" y="23"/>
                    </a:lnTo>
                    <a:lnTo>
                      <a:pt x="2876" y="41"/>
                    </a:lnTo>
                    <a:lnTo>
                      <a:pt x="2920" y="63"/>
                    </a:lnTo>
                    <a:lnTo>
                      <a:pt x="2962" y="90"/>
                    </a:lnTo>
                    <a:lnTo>
                      <a:pt x="3001" y="121"/>
                    </a:lnTo>
                    <a:lnTo>
                      <a:pt x="3036" y="156"/>
                    </a:lnTo>
                    <a:lnTo>
                      <a:pt x="3068" y="194"/>
                    </a:lnTo>
                    <a:lnTo>
                      <a:pt x="3095" y="235"/>
                    </a:lnTo>
                    <a:lnTo>
                      <a:pt x="3118" y="281"/>
                    </a:lnTo>
                    <a:lnTo>
                      <a:pt x="3136" y="327"/>
                    </a:lnTo>
                    <a:lnTo>
                      <a:pt x="3151" y="377"/>
                    </a:lnTo>
                    <a:lnTo>
                      <a:pt x="3159" y="428"/>
                    </a:lnTo>
                    <a:lnTo>
                      <a:pt x="3162" y="482"/>
                    </a:lnTo>
                    <a:lnTo>
                      <a:pt x="3162" y="2622"/>
                    </a:lnTo>
                    <a:lnTo>
                      <a:pt x="3159" y="2679"/>
                    </a:lnTo>
                    <a:lnTo>
                      <a:pt x="3149" y="2732"/>
                    </a:lnTo>
                    <a:lnTo>
                      <a:pt x="3134" y="2785"/>
                    </a:lnTo>
                    <a:lnTo>
                      <a:pt x="3114" y="2833"/>
                    </a:lnTo>
                    <a:lnTo>
                      <a:pt x="3087" y="2880"/>
                    </a:lnTo>
                    <a:lnTo>
                      <a:pt x="3057" y="2923"/>
                    </a:lnTo>
                    <a:lnTo>
                      <a:pt x="3023" y="2961"/>
                    </a:lnTo>
                    <a:lnTo>
                      <a:pt x="2984" y="2996"/>
                    </a:lnTo>
                    <a:lnTo>
                      <a:pt x="2941" y="3027"/>
                    </a:lnTo>
                    <a:lnTo>
                      <a:pt x="2894" y="3053"/>
                    </a:lnTo>
                    <a:lnTo>
                      <a:pt x="2846" y="3073"/>
                    </a:lnTo>
                    <a:lnTo>
                      <a:pt x="2794" y="3089"/>
                    </a:lnTo>
                    <a:lnTo>
                      <a:pt x="2741" y="3098"/>
                    </a:lnTo>
                    <a:lnTo>
                      <a:pt x="2684" y="3101"/>
                    </a:lnTo>
                    <a:lnTo>
                      <a:pt x="478" y="3101"/>
                    </a:lnTo>
                    <a:lnTo>
                      <a:pt x="421" y="3098"/>
                    </a:lnTo>
                    <a:lnTo>
                      <a:pt x="368" y="3089"/>
                    </a:lnTo>
                    <a:lnTo>
                      <a:pt x="317" y="3073"/>
                    </a:lnTo>
                    <a:lnTo>
                      <a:pt x="268" y="3053"/>
                    </a:lnTo>
                    <a:lnTo>
                      <a:pt x="221" y="3027"/>
                    </a:lnTo>
                    <a:lnTo>
                      <a:pt x="178" y="2996"/>
                    </a:lnTo>
                    <a:lnTo>
                      <a:pt x="139" y="2961"/>
                    </a:lnTo>
                    <a:lnTo>
                      <a:pt x="105" y="2923"/>
                    </a:lnTo>
                    <a:lnTo>
                      <a:pt x="74" y="2880"/>
                    </a:lnTo>
                    <a:lnTo>
                      <a:pt x="48" y="2833"/>
                    </a:lnTo>
                    <a:lnTo>
                      <a:pt x="28" y="2785"/>
                    </a:lnTo>
                    <a:lnTo>
                      <a:pt x="12" y="2732"/>
                    </a:lnTo>
                    <a:lnTo>
                      <a:pt x="3" y="2679"/>
                    </a:lnTo>
                    <a:lnTo>
                      <a:pt x="0" y="2622"/>
                    </a:lnTo>
                    <a:lnTo>
                      <a:pt x="0" y="482"/>
                    </a:lnTo>
                    <a:lnTo>
                      <a:pt x="3" y="429"/>
                    </a:lnTo>
                    <a:lnTo>
                      <a:pt x="11" y="379"/>
                    </a:lnTo>
                    <a:lnTo>
                      <a:pt x="24" y="329"/>
                    </a:lnTo>
                    <a:lnTo>
                      <a:pt x="42" y="283"/>
                    </a:lnTo>
                    <a:lnTo>
                      <a:pt x="65" y="238"/>
                    </a:lnTo>
                    <a:lnTo>
                      <a:pt x="91" y="197"/>
                    </a:lnTo>
                    <a:lnTo>
                      <a:pt x="123" y="159"/>
                    </a:lnTo>
                    <a:lnTo>
                      <a:pt x="157" y="124"/>
                    </a:lnTo>
                    <a:lnTo>
                      <a:pt x="195" y="93"/>
                    </a:lnTo>
                    <a:lnTo>
                      <a:pt x="237" y="66"/>
                    </a:lnTo>
                    <a:lnTo>
                      <a:pt x="281" y="44"/>
                    </a:lnTo>
                    <a:lnTo>
                      <a:pt x="327" y="25"/>
                    </a:lnTo>
                    <a:lnTo>
                      <a:pt x="327" y="187"/>
                    </a:lnTo>
                    <a:lnTo>
                      <a:pt x="330" y="227"/>
                    </a:lnTo>
                    <a:lnTo>
                      <a:pt x="338" y="266"/>
                    </a:lnTo>
                    <a:lnTo>
                      <a:pt x="351" y="303"/>
                    </a:lnTo>
                    <a:lnTo>
                      <a:pt x="368" y="338"/>
                    </a:lnTo>
                    <a:lnTo>
                      <a:pt x="389" y="370"/>
                    </a:lnTo>
                    <a:lnTo>
                      <a:pt x="415" y="400"/>
                    </a:lnTo>
                    <a:lnTo>
                      <a:pt x="444" y="425"/>
                    </a:lnTo>
                    <a:lnTo>
                      <a:pt x="476" y="448"/>
                    </a:lnTo>
                    <a:lnTo>
                      <a:pt x="509" y="465"/>
                    </a:lnTo>
                    <a:lnTo>
                      <a:pt x="546" y="479"/>
                    </a:lnTo>
                    <a:lnTo>
                      <a:pt x="585" y="486"/>
                    </a:lnTo>
                    <a:lnTo>
                      <a:pt x="625" y="489"/>
                    </a:lnTo>
                    <a:lnTo>
                      <a:pt x="641" y="489"/>
                    </a:lnTo>
                    <a:lnTo>
                      <a:pt x="681" y="486"/>
                    </a:lnTo>
                    <a:lnTo>
                      <a:pt x="720" y="479"/>
                    </a:lnTo>
                    <a:lnTo>
                      <a:pt x="756" y="465"/>
                    </a:lnTo>
                    <a:lnTo>
                      <a:pt x="790" y="448"/>
                    </a:lnTo>
                    <a:lnTo>
                      <a:pt x="822" y="425"/>
                    </a:lnTo>
                    <a:lnTo>
                      <a:pt x="851" y="400"/>
                    </a:lnTo>
                    <a:lnTo>
                      <a:pt x="875" y="370"/>
                    </a:lnTo>
                    <a:lnTo>
                      <a:pt x="897" y="338"/>
                    </a:lnTo>
                    <a:lnTo>
                      <a:pt x="914" y="303"/>
                    </a:lnTo>
                    <a:lnTo>
                      <a:pt x="927" y="266"/>
                    </a:lnTo>
                    <a:lnTo>
                      <a:pt x="935" y="227"/>
                    </a:lnTo>
                    <a:lnTo>
                      <a:pt x="937" y="187"/>
                    </a:lnTo>
                    <a:lnTo>
                      <a:pt x="9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1986" y="104"/>
                <a:ext cx="55" cy="87"/>
              </a:xfrm>
              <a:custGeom>
                <a:avLst/>
                <a:gdLst>
                  <a:gd name="T0" fmla="*/ 157 w 328"/>
                  <a:gd name="T1" fmla="*/ 0 h 523"/>
                  <a:gd name="T2" fmla="*/ 173 w 328"/>
                  <a:gd name="T3" fmla="*/ 0 h 523"/>
                  <a:gd name="T4" fmla="*/ 198 w 328"/>
                  <a:gd name="T5" fmla="*/ 2 h 523"/>
                  <a:gd name="T6" fmla="*/ 222 w 328"/>
                  <a:gd name="T7" fmla="*/ 7 h 523"/>
                  <a:gd name="T8" fmla="*/ 244 w 328"/>
                  <a:gd name="T9" fmla="*/ 16 h 523"/>
                  <a:gd name="T10" fmla="*/ 265 w 328"/>
                  <a:gd name="T11" fmla="*/ 29 h 523"/>
                  <a:gd name="T12" fmla="*/ 282 w 328"/>
                  <a:gd name="T13" fmla="*/ 44 h 523"/>
                  <a:gd name="T14" fmla="*/ 283 w 328"/>
                  <a:gd name="T15" fmla="*/ 44 h 523"/>
                  <a:gd name="T16" fmla="*/ 283 w 328"/>
                  <a:gd name="T17" fmla="*/ 43 h 523"/>
                  <a:gd name="T18" fmla="*/ 283 w 328"/>
                  <a:gd name="T19" fmla="*/ 43 h 523"/>
                  <a:gd name="T20" fmla="*/ 283 w 328"/>
                  <a:gd name="T21" fmla="*/ 44 h 523"/>
                  <a:gd name="T22" fmla="*/ 283 w 328"/>
                  <a:gd name="T23" fmla="*/ 44 h 523"/>
                  <a:gd name="T24" fmla="*/ 302 w 328"/>
                  <a:gd name="T25" fmla="*/ 68 h 523"/>
                  <a:gd name="T26" fmla="*/ 316 w 328"/>
                  <a:gd name="T27" fmla="*/ 94 h 523"/>
                  <a:gd name="T28" fmla="*/ 325 w 328"/>
                  <a:gd name="T29" fmla="*/ 124 h 523"/>
                  <a:gd name="T30" fmla="*/ 328 w 328"/>
                  <a:gd name="T31" fmla="*/ 155 h 523"/>
                  <a:gd name="T32" fmla="*/ 328 w 328"/>
                  <a:gd name="T33" fmla="*/ 368 h 523"/>
                  <a:gd name="T34" fmla="*/ 325 w 328"/>
                  <a:gd name="T35" fmla="*/ 396 h 523"/>
                  <a:gd name="T36" fmla="*/ 318 w 328"/>
                  <a:gd name="T37" fmla="*/ 423 h 523"/>
                  <a:gd name="T38" fmla="*/ 307 w 328"/>
                  <a:gd name="T39" fmla="*/ 447 h 523"/>
                  <a:gd name="T40" fmla="*/ 290 w 328"/>
                  <a:gd name="T41" fmla="*/ 469 h 523"/>
                  <a:gd name="T42" fmla="*/ 272 w 328"/>
                  <a:gd name="T43" fmla="*/ 487 h 523"/>
                  <a:gd name="T44" fmla="*/ 250 w 328"/>
                  <a:gd name="T45" fmla="*/ 502 h 523"/>
                  <a:gd name="T46" fmla="*/ 227 w 328"/>
                  <a:gd name="T47" fmla="*/ 513 h 523"/>
                  <a:gd name="T48" fmla="*/ 200 w 328"/>
                  <a:gd name="T49" fmla="*/ 519 h 523"/>
                  <a:gd name="T50" fmla="*/ 173 w 328"/>
                  <a:gd name="T51" fmla="*/ 523 h 523"/>
                  <a:gd name="T52" fmla="*/ 157 w 328"/>
                  <a:gd name="T53" fmla="*/ 523 h 523"/>
                  <a:gd name="T54" fmla="*/ 130 w 328"/>
                  <a:gd name="T55" fmla="*/ 519 h 523"/>
                  <a:gd name="T56" fmla="*/ 104 w 328"/>
                  <a:gd name="T57" fmla="*/ 513 h 523"/>
                  <a:gd name="T58" fmla="*/ 79 w 328"/>
                  <a:gd name="T59" fmla="*/ 502 h 523"/>
                  <a:gd name="T60" fmla="*/ 58 w 328"/>
                  <a:gd name="T61" fmla="*/ 487 h 523"/>
                  <a:gd name="T62" fmla="*/ 38 w 328"/>
                  <a:gd name="T63" fmla="*/ 469 h 523"/>
                  <a:gd name="T64" fmla="*/ 23 w 328"/>
                  <a:gd name="T65" fmla="*/ 447 h 523"/>
                  <a:gd name="T66" fmla="*/ 11 w 328"/>
                  <a:gd name="T67" fmla="*/ 423 h 523"/>
                  <a:gd name="T68" fmla="*/ 3 w 328"/>
                  <a:gd name="T69" fmla="*/ 396 h 523"/>
                  <a:gd name="T70" fmla="*/ 0 w 328"/>
                  <a:gd name="T71" fmla="*/ 368 h 523"/>
                  <a:gd name="T72" fmla="*/ 0 w 328"/>
                  <a:gd name="T73" fmla="*/ 155 h 523"/>
                  <a:gd name="T74" fmla="*/ 2 w 328"/>
                  <a:gd name="T75" fmla="*/ 130 h 523"/>
                  <a:gd name="T76" fmla="*/ 9 w 328"/>
                  <a:gd name="T77" fmla="*/ 105 h 523"/>
                  <a:gd name="T78" fmla="*/ 18 w 328"/>
                  <a:gd name="T79" fmla="*/ 83 h 523"/>
                  <a:gd name="T80" fmla="*/ 31 w 328"/>
                  <a:gd name="T81" fmla="*/ 63 h 523"/>
                  <a:gd name="T82" fmla="*/ 47 w 328"/>
                  <a:gd name="T83" fmla="*/ 44 h 523"/>
                  <a:gd name="T84" fmla="*/ 47 w 328"/>
                  <a:gd name="T85" fmla="*/ 44 h 523"/>
                  <a:gd name="T86" fmla="*/ 48 w 328"/>
                  <a:gd name="T87" fmla="*/ 44 h 523"/>
                  <a:gd name="T88" fmla="*/ 48 w 328"/>
                  <a:gd name="T89" fmla="*/ 44 h 523"/>
                  <a:gd name="T90" fmla="*/ 48 w 328"/>
                  <a:gd name="T91" fmla="*/ 44 h 523"/>
                  <a:gd name="T92" fmla="*/ 66 w 328"/>
                  <a:gd name="T93" fmla="*/ 29 h 523"/>
                  <a:gd name="T94" fmla="*/ 86 w 328"/>
                  <a:gd name="T95" fmla="*/ 16 h 523"/>
                  <a:gd name="T96" fmla="*/ 108 w 328"/>
                  <a:gd name="T97" fmla="*/ 7 h 523"/>
                  <a:gd name="T98" fmla="*/ 133 w 328"/>
                  <a:gd name="T99" fmla="*/ 2 h 523"/>
                  <a:gd name="T100" fmla="*/ 157 w 328"/>
                  <a:gd name="T101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8" h="523">
                    <a:moveTo>
                      <a:pt x="157" y="0"/>
                    </a:moveTo>
                    <a:lnTo>
                      <a:pt x="173" y="0"/>
                    </a:lnTo>
                    <a:lnTo>
                      <a:pt x="198" y="2"/>
                    </a:lnTo>
                    <a:lnTo>
                      <a:pt x="222" y="7"/>
                    </a:lnTo>
                    <a:lnTo>
                      <a:pt x="244" y="16"/>
                    </a:lnTo>
                    <a:lnTo>
                      <a:pt x="265" y="29"/>
                    </a:lnTo>
                    <a:lnTo>
                      <a:pt x="282" y="44"/>
                    </a:lnTo>
                    <a:lnTo>
                      <a:pt x="283" y="44"/>
                    </a:lnTo>
                    <a:lnTo>
                      <a:pt x="283" y="43"/>
                    </a:lnTo>
                    <a:lnTo>
                      <a:pt x="283" y="43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302" y="68"/>
                    </a:lnTo>
                    <a:lnTo>
                      <a:pt x="316" y="94"/>
                    </a:lnTo>
                    <a:lnTo>
                      <a:pt x="325" y="124"/>
                    </a:lnTo>
                    <a:lnTo>
                      <a:pt x="328" y="155"/>
                    </a:lnTo>
                    <a:lnTo>
                      <a:pt x="328" y="368"/>
                    </a:lnTo>
                    <a:lnTo>
                      <a:pt x="325" y="396"/>
                    </a:lnTo>
                    <a:lnTo>
                      <a:pt x="318" y="423"/>
                    </a:lnTo>
                    <a:lnTo>
                      <a:pt x="307" y="447"/>
                    </a:lnTo>
                    <a:lnTo>
                      <a:pt x="290" y="469"/>
                    </a:lnTo>
                    <a:lnTo>
                      <a:pt x="272" y="487"/>
                    </a:lnTo>
                    <a:lnTo>
                      <a:pt x="250" y="502"/>
                    </a:lnTo>
                    <a:lnTo>
                      <a:pt x="227" y="513"/>
                    </a:lnTo>
                    <a:lnTo>
                      <a:pt x="200" y="519"/>
                    </a:lnTo>
                    <a:lnTo>
                      <a:pt x="173" y="523"/>
                    </a:lnTo>
                    <a:lnTo>
                      <a:pt x="157" y="523"/>
                    </a:lnTo>
                    <a:lnTo>
                      <a:pt x="130" y="519"/>
                    </a:lnTo>
                    <a:lnTo>
                      <a:pt x="104" y="513"/>
                    </a:lnTo>
                    <a:lnTo>
                      <a:pt x="79" y="502"/>
                    </a:lnTo>
                    <a:lnTo>
                      <a:pt x="58" y="487"/>
                    </a:lnTo>
                    <a:lnTo>
                      <a:pt x="38" y="469"/>
                    </a:lnTo>
                    <a:lnTo>
                      <a:pt x="23" y="447"/>
                    </a:lnTo>
                    <a:lnTo>
                      <a:pt x="11" y="423"/>
                    </a:lnTo>
                    <a:lnTo>
                      <a:pt x="3" y="396"/>
                    </a:lnTo>
                    <a:lnTo>
                      <a:pt x="0" y="368"/>
                    </a:lnTo>
                    <a:lnTo>
                      <a:pt x="0" y="155"/>
                    </a:lnTo>
                    <a:lnTo>
                      <a:pt x="2" y="130"/>
                    </a:lnTo>
                    <a:lnTo>
                      <a:pt x="9" y="105"/>
                    </a:lnTo>
                    <a:lnTo>
                      <a:pt x="18" y="83"/>
                    </a:lnTo>
                    <a:lnTo>
                      <a:pt x="31" y="63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6" y="29"/>
                    </a:lnTo>
                    <a:lnTo>
                      <a:pt x="86" y="16"/>
                    </a:lnTo>
                    <a:lnTo>
                      <a:pt x="108" y="7"/>
                    </a:lnTo>
                    <a:lnTo>
                      <a:pt x="133" y="2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143" y="104"/>
                <a:ext cx="55" cy="87"/>
              </a:xfrm>
              <a:custGeom>
                <a:avLst/>
                <a:gdLst>
                  <a:gd name="T0" fmla="*/ 159 w 328"/>
                  <a:gd name="T1" fmla="*/ 0 h 523"/>
                  <a:gd name="T2" fmla="*/ 175 w 328"/>
                  <a:gd name="T3" fmla="*/ 0 h 523"/>
                  <a:gd name="T4" fmla="*/ 200 w 328"/>
                  <a:gd name="T5" fmla="*/ 2 h 523"/>
                  <a:gd name="T6" fmla="*/ 224 w 328"/>
                  <a:gd name="T7" fmla="*/ 7 h 523"/>
                  <a:gd name="T8" fmla="*/ 246 w 328"/>
                  <a:gd name="T9" fmla="*/ 16 h 523"/>
                  <a:gd name="T10" fmla="*/ 268 w 328"/>
                  <a:gd name="T11" fmla="*/ 30 h 523"/>
                  <a:gd name="T12" fmla="*/ 267 w 328"/>
                  <a:gd name="T13" fmla="*/ 29 h 523"/>
                  <a:gd name="T14" fmla="*/ 267 w 328"/>
                  <a:gd name="T15" fmla="*/ 29 h 523"/>
                  <a:gd name="T16" fmla="*/ 268 w 328"/>
                  <a:gd name="T17" fmla="*/ 30 h 523"/>
                  <a:gd name="T18" fmla="*/ 288 w 328"/>
                  <a:gd name="T19" fmla="*/ 48 h 523"/>
                  <a:gd name="T20" fmla="*/ 305 w 328"/>
                  <a:gd name="T21" fmla="*/ 71 h 523"/>
                  <a:gd name="T22" fmla="*/ 318 w 328"/>
                  <a:gd name="T23" fmla="*/ 97 h 523"/>
                  <a:gd name="T24" fmla="*/ 325 w 328"/>
                  <a:gd name="T25" fmla="*/ 125 h 523"/>
                  <a:gd name="T26" fmla="*/ 328 w 328"/>
                  <a:gd name="T27" fmla="*/ 155 h 523"/>
                  <a:gd name="T28" fmla="*/ 328 w 328"/>
                  <a:gd name="T29" fmla="*/ 368 h 523"/>
                  <a:gd name="T30" fmla="*/ 326 w 328"/>
                  <a:gd name="T31" fmla="*/ 397 h 523"/>
                  <a:gd name="T32" fmla="*/ 318 w 328"/>
                  <a:gd name="T33" fmla="*/ 424 h 523"/>
                  <a:gd name="T34" fmla="*/ 307 w 328"/>
                  <a:gd name="T35" fmla="*/ 448 h 523"/>
                  <a:gd name="T36" fmla="*/ 290 w 328"/>
                  <a:gd name="T37" fmla="*/ 470 h 523"/>
                  <a:gd name="T38" fmla="*/ 272 w 328"/>
                  <a:gd name="T39" fmla="*/ 489 h 523"/>
                  <a:gd name="T40" fmla="*/ 249 w 328"/>
                  <a:gd name="T41" fmla="*/ 504 h 523"/>
                  <a:gd name="T42" fmla="*/ 248 w 328"/>
                  <a:gd name="T43" fmla="*/ 505 h 523"/>
                  <a:gd name="T44" fmla="*/ 248 w 328"/>
                  <a:gd name="T45" fmla="*/ 505 h 523"/>
                  <a:gd name="T46" fmla="*/ 248 w 328"/>
                  <a:gd name="T47" fmla="*/ 505 h 523"/>
                  <a:gd name="T48" fmla="*/ 248 w 328"/>
                  <a:gd name="T49" fmla="*/ 505 h 523"/>
                  <a:gd name="T50" fmla="*/ 248 w 328"/>
                  <a:gd name="T51" fmla="*/ 505 h 523"/>
                  <a:gd name="T52" fmla="*/ 225 w 328"/>
                  <a:gd name="T53" fmla="*/ 514 h 523"/>
                  <a:gd name="T54" fmla="*/ 200 w 328"/>
                  <a:gd name="T55" fmla="*/ 520 h 523"/>
                  <a:gd name="T56" fmla="*/ 175 w 328"/>
                  <a:gd name="T57" fmla="*/ 523 h 523"/>
                  <a:gd name="T58" fmla="*/ 159 w 328"/>
                  <a:gd name="T59" fmla="*/ 523 h 523"/>
                  <a:gd name="T60" fmla="*/ 136 w 328"/>
                  <a:gd name="T61" fmla="*/ 520 h 523"/>
                  <a:gd name="T62" fmla="*/ 113 w 328"/>
                  <a:gd name="T63" fmla="*/ 516 h 523"/>
                  <a:gd name="T64" fmla="*/ 93 w 328"/>
                  <a:gd name="T65" fmla="*/ 508 h 523"/>
                  <a:gd name="T66" fmla="*/ 73 w 328"/>
                  <a:gd name="T67" fmla="*/ 497 h 523"/>
                  <a:gd name="T68" fmla="*/ 72 w 328"/>
                  <a:gd name="T69" fmla="*/ 498 h 523"/>
                  <a:gd name="T70" fmla="*/ 71 w 328"/>
                  <a:gd name="T71" fmla="*/ 498 h 523"/>
                  <a:gd name="T72" fmla="*/ 70 w 328"/>
                  <a:gd name="T73" fmla="*/ 497 h 523"/>
                  <a:gd name="T74" fmla="*/ 51 w 328"/>
                  <a:gd name="T75" fmla="*/ 481 h 523"/>
                  <a:gd name="T76" fmla="*/ 33 w 328"/>
                  <a:gd name="T77" fmla="*/ 463 h 523"/>
                  <a:gd name="T78" fmla="*/ 20 w 328"/>
                  <a:gd name="T79" fmla="*/ 442 h 523"/>
                  <a:gd name="T80" fmla="*/ 10 w 328"/>
                  <a:gd name="T81" fmla="*/ 418 h 523"/>
                  <a:gd name="T82" fmla="*/ 2 w 328"/>
                  <a:gd name="T83" fmla="*/ 394 h 523"/>
                  <a:gd name="T84" fmla="*/ 0 w 328"/>
                  <a:gd name="T85" fmla="*/ 368 h 523"/>
                  <a:gd name="T86" fmla="*/ 0 w 328"/>
                  <a:gd name="T87" fmla="*/ 155 h 523"/>
                  <a:gd name="T88" fmla="*/ 2 w 328"/>
                  <a:gd name="T89" fmla="*/ 128 h 523"/>
                  <a:gd name="T90" fmla="*/ 10 w 328"/>
                  <a:gd name="T91" fmla="*/ 103 h 523"/>
                  <a:gd name="T92" fmla="*/ 21 w 328"/>
                  <a:gd name="T93" fmla="*/ 79 h 523"/>
                  <a:gd name="T94" fmla="*/ 35 w 328"/>
                  <a:gd name="T95" fmla="*/ 58 h 523"/>
                  <a:gd name="T96" fmla="*/ 52 w 328"/>
                  <a:gd name="T97" fmla="*/ 39 h 523"/>
                  <a:gd name="T98" fmla="*/ 53 w 328"/>
                  <a:gd name="T99" fmla="*/ 39 h 523"/>
                  <a:gd name="T100" fmla="*/ 54 w 328"/>
                  <a:gd name="T101" fmla="*/ 39 h 523"/>
                  <a:gd name="T102" fmla="*/ 54 w 328"/>
                  <a:gd name="T103" fmla="*/ 39 h 523"/>
                  <a:gd name="T104" fmla="*/ 54 w 328"/>
                  <a:gd name="T105" fmla="*/ 39 h 523"/>
                  <a:gd name="T106" fmla="*/ 55 w 328"/>
                  <a:gd name="T107" fmla="*/ 39 h 523"/>
                  <a:gd name="T108" fmla="*/ 76 w 328"/>
                  <a:gd name="T109" fmla="*/ 23 h 523"/>
                  <a:gd name="T110" fmla="*/ 102 w 328"/>
                  <a:gd name="T111" fmla="*/ 10 h 523"/>
                  <a:gd name="T112" fmla="*/ 130 w 328"/>
                  <a:gd name="T113" fmla="*/ 3 h 523"/>
                  <a:gd name="T114" fmla="*/ 159 w 328"/>
                  <a:gd name="T115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8" h="523">
                    <a:moveTo>
                      <a:pt x="159" y="0"/>
                    </a:moveTo>
                    <a:lnTo>
                      <a:pt x="175" y="0"/>
                    </a:lnTo>
                    <a:lnTo>
                      <a:pt x="200" y="2"/>
                    </a:lnTo>
                    <a:lnTo>
                      <a:pt x="224" y="7"/>
                    </a:lnTo>
                    <a:lnTo>
                      <a:pt x="246" y="16"/>
                    </a:lnTo>
                    <a:lnTo>
                      <a:pt x="268" y="30"/>
                    </a:lnTo>
                    <a:lnTo>
                      <a:pt x="267" y="29"/>
                    </a:lnTo>
                    <a:lnTo>
                      <a:pt x="267" y="29"/>
                    </a:lnTo>
                    <a:lnTo>
                      <a:pt x="268" y="30"/>
                    </a:lnTo>
                    <a:lnTo>
                      <a:pt x="288" y="48"/>
                    </a:lnTo>
                    <a:lnTo>
                      <a:pt x="305" y="71"/>
                    </a:lnTo>
                    <a:lnTo>
                      <a:pt x="318" y="97"/>
                    </a:lnTo>
                    <a:lnTo>
                      <a:pt x="325" y="125"/>
                    </a:lnTo>
                    <a:lnTo>
                      <a:pt x="328" y="155"/>
                    </a:lnTo>
                    <a:lnTo>
                      <a:pt x="328" y="368"/>
                    </a:lnTo>
                    <a:lnTo>
                      <a:pt x="326" y="397"/>
                    </a:lnTo>
                    <a:lnTo>
                      <a:pt x="318" y="424"/>
                    </a:lnTo>
                    <a:lnTo>
                      <a:pt x="307" y="448"/>
                    </a:lnTo>
                    <a:lnTo>
                      <a:pt x="290" y="470"/>
                    </a:lnTo>
                    <a:lnTo>
                      <a:pt x="272" y="489"/>
                    </a:lnTo>
                    <a:lnTo>
                      <a:pt x="249" y="504"/>
                    </a:lnTo>
                    <a:lnTo>
                      <a:pt x="248" y="505"/>
                    </a:lnTo>
                    <a:lnTo>
                      <a:pt x="248" y="505"/>
                    </a:lnTo>
                    <a:lnTo>
                      <a:pt x="248" y="505"/>
                    </a:lnTo>
                    <a:lnTo>
                      <a:pt x="248" y="505"/>
                    </a:lnTo>
                    <a:lnTo>
                      <a:pt x="248" y="505"/>
                    </a:lnTo>
                    <a:lnTo>
                      <a:pt x="225" y="514"/>
                    </a:lnTo>
                    <a:lnTo>
                      <a:pt x="200" y="520"/>
                    </a:lnTo>
                    <a:lnTo>
                      <a:pt x="175" y="523"/>
                    </a:lnTo>
                    <a:lnTo>
                      <a:pt x="159" y="523"/>
                    </a:lnTo>
                    <a:lnTo>
                      <a:pt x="136" y="520"/>
                    </a:lnTo>
                    <a:lnTo>
                      <a:pt x="113" y="516"/>
                    </a:lnTo>
                    <a:lnTo>
                      <a:pt x="93" y="508"/>
                    </a:lnTo>
                    <a:lnTo>
                      <a:pt x="73" y="497"/>
                    </a:lnTo>
                    <a:lnTo>
                      <a:pt x="72" y="498"/>
                    </a:lnTo>
                    <a:lnTo>
                      <a:pt x="71" y="498"/>
                    </a:lnTo>
                    <a:lnTo>
                      <a:pt x="70" y="497"/>
                    </a:lnTo>
                    <a:lnTo>
                      <a:pt x="51" y="481"/>
                    </a:lnTo>
                    <a:lnTo>
                      <a:pt x="33" y="463"/>
                    </a:lnTo>
                    <a:lnTo>
                      <a:pt x="20" y="442"/>
                    </a:lnTo>
                    <a:lnTo>
                      <a:pt x="10" y="418"/>
                    </a:lnTo>
                    <a:lnTo>
                      <a:pt x="2" y="394"/>
                    </a:lnTo>
                    <a:lnTo>
                      <a:pt x="0" y="368"/>
                    </a:lnTo>
                    <a:lnTo>
                      <a:pt x="0" y="155"/>
                    </a:lnTo>
                    <a:lnTo>
                      <a:pt x="2" y="128"/>
                    </a:lnTo>
                    <a:lnTo>
                      <a:pt x="10" y="103"/>
                    </a:lnTo>
                    <a:lnTo>
                      <a:pt x="21" y="79"/>
                    </a:lnTo>
                    <a:lnTo>
                      <a:pt x="35" y="5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76" y="23"/>
                    </a:lnTo>
                    <a:lnTo>
                      <a:pt x="102" y="10"/>
                    </a:lnTo>
                    <a:lnTo>
                      <a:pt x="130" y="3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301" y="104"/>
                <a:ext cx="55" cy="87"/>
              </a:xfrm>
              <a:custGeom>
                <a:avLst/>
                <a:gdLst>
                  <a:gd name="T0" fmla="*/ 142 w 327"/>
                  <a:gd name="T1" fmla="*/ 0 h 523"/>
                  <a:gd name="T2" fmla="*/ 170 w 327"/>
                  <a:gd name="T3" fmla="*/ 0 h 523"/>
                  <a:gd name="T4" fmla="*/ 193 w 327"/>
                  <a:gd name="T5" fmla="*/ 1 h 523"/>
                  <a:gd name="T6" fmla="*/ 216 w 327"/>
                  <a:gd name="T7" fmla="*/ 6 h 523"/>
                  <a:gd name="T8" fmla="*/ 218 w 327"/>
                  <a:gd name="T9" fmla="*/ 6 h 523"/>
                  <a:gd name="T10" fmla="*/ 219 w 327"/>
                  <a:gd name="T11" fmla="*/ 6 h 523"/>
                  <a:gd name="T12" fmla="*/ 221 w 327"/>
                  <a:gd name="T13" fmla="*/ 6 h 523"/>
                  <a:gd name="T14" fmla="*/ 222 w 327"/>
                  <a:gd name="T15" fmla="*/ 7 h 523"/>
                  <a:gd name="T16" fmla="*/ 223 w 327"/>
                  <a:gd name="T17" fmla="*/ 7 h 523"/>
                  <a:gd name="T18" fmla="*/ 227 w 327"/>
                  <a:gd name="T19" fmla="*/ 9 h 523"/>
                  <a:gd name="T20" fmla="*/ 230 w 327"/>
                  <a:gd name="T21" fmla="*/ 10 h 523"/>
                  <a:gd name="T22" fmla="*/ 231 w 327"/>
                  <a:gd name="T23" fmla="*/ 10 h 523"/>
                  <a:gd name="T24" fmla="*/ 232 w 327"/>
                  <a:gd name="T25" fmla="*/ 10 h 523"/>
                  <a:gd name="T26" fmla="*/ 238 w 327"/>
                  <a:gd name="T27" fmla="*/ 13 h 523"/>
                  <a:gd name="T28" fmla="*/ 244 w 327"/>
                  <a:gd name="T29" fmla="*/ 16 h 523"/>
                  <a:gd name="T30" fmla="*/ 245 w 327"/>
                  <a:gd name="T31" fmla="*/ 16 h 523"/>
                  <a:gd name="T32" fmla="*/ 245 w 327"/>
                  <a:gd name="T33" fmla="*/ 16 h 523"/>
                  <a:gd name="T34" fmla="*/ 269 w 327"/>
                  <a:gd name="T35" fmla="*/ 32 h 523"/>
                  <a:gd name="T36" fmla="*/ 288 w 327"/>
                  <a:gd name="T37" fmla="*/ 51 h 523"/>
                  <a:gd name="T38" fmla="*/ 305 w 327"/>
                  <a:gd name="T39" fmla="*/ 73 h 523"/>
                  <a:gd name="T40" fmla="*/ 317 w 327"/>
                  <a:gd name="T41" fmla="*/ 99 h 523"/>
                  <a:gd name="T42" fmla="*/ 325 w 327"/>
                  <a:gd name="T43" fmla="*/ 126 h 523"/>
                  <a:gd name="T44" fmla="*/ 327 w 327"/>
                  <a:gd name="T45" fmla="*/ 155 h 523"/>
                  <a:gd name="T46" fmla="*/ 327 w 327"/>
                  <a:gd name="T47" fmla="*/ 368 h 523"/>
                  <a:gd name="T48" fmla="*/ 325 w 327"/>
                  <a:gd name="T49" fmla="*/ 396 h 523"/>
                  <a:gd name="T50" fmla="*/ 317 w 327"/>
                  <a:gd name="T51" fmla="*/ 423 h 523"/>
                  <a:gd name="T52" fmla="*/ 305 w 327"/>
                  <a:gd name="T53" fmla="*/ 447 h 523"/>
                  <a:gd name="T54" fmla="*/ 288 w 327"/>
                  <a:gd name="T55" fmla="*/ 469 h 523"/>
                  <a:gd name="T56" fmla="*/ 270 w 327"/>
                  <a:gd name="T57" fmla="*/ 487 h 523"/>
                  <a:gd name="T58" fmla="*/ 249 w 327"/>
                  <a:gd name="T59" fmla="*/ 502 h 523"/>
                  <a:gd name="T60" fmla="*/ 224 w 327"/>
                  <a:gd name="T61" fmla="*/ 513 h 523"/>
                  <a:gd name="T62" fmla="*/ 197 w 327"/>
                  <a:gd name="T63" fmla="*/ 519 h 523"/>
                  <a:gd name="T64" fmla="*/ 170 w 327"/>
                  <a:gd name="T65" fmla="*/ 523 h 523"/>
                  <a:gd name="T66" fmla="*/ 154 w 327"/>
                  <a:gd name="T67" fmla="*/ 523 h 523"/>
                  <a:gd name="T68" fmla="*/ 123 w 327"/>
                  <a:gd name="T69" fmla="*/ 519 h 523"/>
                  <a:gd name="T70" fmla="*/ 94 w 327"/>
                  <a:gd name="T71" fmla="*/ 510 h 523"/>
                  <a:gd name="T72" fmla="*/ 68 w 327"/>
                  <a:gd name="T73" fmla="*/ 496 h 523"/>
                  <a:gd name="T74" fmla="*/ 45 w 327"/>
                  <a:gd name="T75" fmla="*/ 477 h 523"/>
                  <a:gd name="T76" fmla="*/ 26 w 327"/>
                  <a:gd name="T77" fmla="*/ 454 h 523"/>
                  <a:gd name="T78" fmla="*/ 13 w 327"/>
                  <a:gd name="T79" fmla="*/ 429 h 523"/>
                  <a:gd name="T80" fmla="*/ 4 w 327"/>
                  <a:gd name="T81" fmla="*/ 399 h 523"/>
                  <a:gd name="T82" fmla="*/ 0 w 327"/>
                  <a:gd name="T83" fmla="*/ 368 h 523"/>
                  <a:gd name="T84" fmla="*/ 0 w 327"/>
                  <a:gd name="T85" fmla="*/ 155 h 523"/>
                  <a:gd name="T86" fmla="*/ 3 w 327"/>
                  <a:gd name="T87" fmla="*/ 126 h 523"/>
                  <a:gd name="T88" fmla="*/ 11 w 327"/>
                  <a:gd name="T89" fmla="*/ 99 h 523"/>
                  <a:gd name="T90" fmla="*/ 22 w 327"/>
                  <a:gd name="T91" fmla="*/ 74 h 523"/>
                  <a:gd name="T92" fmla="*/ 37 w 327"/>
                  <a:gd name="T93" fmla="*/ 52 h 523"/>
                  <a:gd name="T94" fmla="*/ 57 w 327"/>
                  <a:gd name="T95" fmla="*/ 34 h 523"/>
                  <a:gd name="T96" fmla="*/ 79 w 327"/>
                  <a:gd name="T97" fmla="*/ 18 h 523"/>
                  <a:gd name="T98" fmla="*/ 105 w 327"/>
                  <a:gd name="T99" fmla="*/ 7 h 523"/>
                  <a:gd name="T100" fmla="*/ 132 w 327"/>
                  <a:gd name="T101" fmla="*/ 0 h 523"/>
                  <a:gd name="T102" fmla="*/ 142 w 327"/>
                  <a:gd name="T103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7" h="523">
                    <a:moveTo>
                      <a:pt x="142" y="0"/>
                    </a:moveTo>
                    <a:lnTo>
                      <a:pt x="170" y="0"/>
                    </a:lnTo>
                    <a:lnTo>
                      <a:pt x="193" y="1"/>
                    </a:lnTo>
                    <a:lnTo>
                      <a:pt x="216" y="6"/>
                    </a:lnTo>
                    <a:lnTo>
                      <a:pt x="218" y="6"/>
                    </a:lnTo>
                    <a:lnTo>
                      <a:pt x="219" y="6"/>
                    </a:lnTo>
                    <a:lnTo>
                      <a:pt x="221" y="6"/>
                    </a:lnTo>
                    <a:lnTo>
                      <a:pt x="222" y="7"/>
                    </a:lnTo>
                    <a:lnTo>
                      <a:pt x="223" y="7"/>
                    </a:lnTo>
                    <a:lnTo>
                      <a:pt x="227" y="9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2" y="10"/>
                    </a:lnTo>
                    <a:lnTo>
                      <a:pt x="238" y="13"/>
                    </a:lnTo>
                    <a:lnTo>
                      <a:pt x="244" y="16"/>
                    </a:lnTo>
                    <a:lnTo>
                      <a:pt x="245" y="16"/>
                    </a:lnTo>
                    <a:lnTo>
                      <a:pt x="245" y="16"/>
                    </a:lnTo>
                    <a:lnTo>
                      <a:pt x="269" y="32"/>
                    </a:lnTo>
                    <a:lnTo>
                      <a:pt x="288" y="51"/>
                    </a:lnTo>
                    <a:lnTo>
                      <a:pt x="305" y="73"/>
                    </a:lnTo>
                    <a:lnTo>
                      <a:pt x="317" y="99"/>
                    </a:lnTo>
                    <a:lnTo>
                      <a:pt x="325" y="126"/>
                    </a:lnTo>
                    <a:lnTo>
                      <a:pt x="327" y="155"/>
                    </a:lnTo>
                    <a:lnTo>
                      <a:pt x="327" y="368"/>
                    </a:lnTo>
                    <a:lnTo>
                      <a:pt x="325" y="396"/>
                    </a:lnTo>
                    <a:lnTo>
                      <a:pt x="317" y="423"/>
                    </a:lnTo>
                    <a:lnTo>
                      <a:pt x="305" y="447"/>
                    </a:lnTo>
                    <a:lnTo>
                      <a:pt x="288" y="469"/>
                    </a:lnTo>
                    <a:lnTo>
                      <a:pt x="270" y="487"/>
                    </a:lnTo>
                    <a:lnTo>
                      <a:pt x="249" y="502"/>
                    </a:lnTo>
                    <a:lnTo>
                      <a:pt x="224" y="513"/>
                    </a:lnTo>
                    <a:lnTo>
                      <a:pt x="197" y="519"/>
                    </a:lnTo>
                    <a:lnTo>
                      <a:pt x="170" y="523"/>
                    </a:lnTo>
                    <a:lnTo>
                      <a:pt x="154" y="523"/>
                    </a:lnTo>
                    <a:lnTo>
                      <a:pt x="123" y="519"/>
                    </a:lnTo>
                    <a:lnTo>
                      <a:pt x="94" y="510"/>
                    </a:lnTo>
                    <a:lnTo>
                      <a:pt x="68" y="496"/>
                    </a:lnTo>
                    <a:lnTo>
                      <a:pt x="45" y="477"/>
                    </a:lnTo>
                    <a:lnTo>
                      <a:pt x="26" y="454"/>
                    </a:lnTo>
                    <a:lnTo>
                      <a:pt x="13" y="429"/>
                    </a:lnTo>
                    <a:lnTo>
                      <a:pt x="4" y="399"/>
                    </a:lnTo>
                    <a:lnTo>
                      <a:pt x="0" y="368"/>
                    </a:lnTo>
                    <a:lnTo>
                      <a:pt x="0" y="155"/>
                    </a:lnTo>
                    <a:lnTo>
                      <a:pt x="3" y="126"/>
                    </a:lnTo>
                    <a:lnTo>
                      <a:pt x="11" y="99"/>
                    </a:lnTo>
                    <a:lnTo>
                      <a:pt x="22" y="74"/>
                    </a:lnTo>
                    <a:lnTo>
                      <a:pt x="37" y="52"/>
                    </a:lnTo>
                    <a:lnTo>
                      <a:pt x="57" y="34"/>
                    </a:lnTo>
                    <a:lnTo>
                      <a:pt x="79" y="18"/>
                    </a:lnTo>
                    <a:lnTo>
                      <a:pt x="105" y="7"/>
                    </a:lnTo>
                    <a:lnTo>
                      <a:pt x="132" y="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76708" y="2349695"/>
            <a:ext cx="1828800" cy="1828800"/>
            <a:chOff x="3876708" y="3004457"/>
            <a:chExt cx="1828800" cy="1828800"/>
          </a:xfrm>
        </p:grpSpPr>
        <p:sp>
          <p:nvSpPr>
            <p:cNvPr id="5" name="Oval 4"/>
            <p:cNvSpPr/>
            <p:nvPr/>
          </p:nvSpPr>
          <p:spPr>
            <a:xfrm>
              <a:off x="3876708" y="3004457"/>
              <a:ext cx="1828800" cy="182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4371004" y="3482295"/>
              <a:ext cx="840209" cy="873125"/>
            </a:xfrm>
            <a:custGeom>
              <a:avLst/>
              <a:gdLst>
                <a:gd name="T0" fmla="*/ 2428 w 3201"/>
                <a:gd name="T1" fmla="*/ 2723 h 3633"/>
                <a:gd name="T2" fmla="*/ 2328 w 3201"/>
                <a:gd name="T3" fmla="*/ 2972 h 3633"/>
                <a:gd name="T4" fmla="*/ 2428 w 3201"/>
                <a:gd name="T5" fmla="*/ 3221 h 3633"/>
                <a:gd name="T6" fmla="*/ 2662 w 3201"/>
                <a:gd name="T7" fmla="*/ 3299 h 3633"/>
                <a:gd name="T8" fmla="*/ 2863 w 3201"/>
                <a:gd name="T9" fmla="*/ 3151 h 3633"/>
                <a:gd name="T10" fmla="*/ 2898 w 3201"/>
                <a:gd name="T11" fmla="*/ 2877 h 3633"/>
                <a:gd name="T12" fmla="*/ 2741 w 3201"/>
                <a:gd name="T13" fmla="*/ 2673 h 3633"/>
                <a:gd name="T14" fmla="*/ 498 w 3201"/>
                <a:gd name="T15" fmla="*/ 2656 h 3633"/>
                <a:gd name="T16" fmla="*/ 318 w 3201"/>
                <a:gd name="T17" fmla="*/ 2833 h 3633"/>
                <a:gd name="T18" fmla="*/ 318 w 3201"/>
                <a:gd name="T19" fmla="*/ 3111 h 3633"/>
                <a:gd name="T20" fmla="*/ 498 w 3201"/>
                <a:gd name="T21" fmla="*/ 3288 h 3633"/>
                <a:gd name="T22" fmla="*/ 740 w 3201"/>
                <a:gd name="T23" fmla="*/ 3248 h 3633"/>
                <a:gd name="T24" fmla="*/ 870 w 3201"/>
                <a:gd name="T25" fmla="*/ 3021 h 3633"/>
                <a:gd name="T26" fmla="*/ 802 w 3201"/>
                <a:gd name="T27" fmla="*/ 2755 h 3633"/>
                <a:gd name="T28" fmla="*/ 582 w 3201"/>
                <a:gd name="T29" fmla="*/ 2642 h 3633"/>
                <a:gd name="T30" fmla="*/ 1601 w 3201"/>
                <a:gd name="T31" fmla="*/ 823 h 3633"/>
                <a:gd name="T32" fmla="*/ 1157 w 3201"/>
                <a:gd name="T33" fmla="*/ 1104 h 3633"/>
                <a:gd name="T34" fmla="*/ 832 w 3201"/>
                <a:gd name="T35" fmla="*/ 1547 h 3633"/>
                <a:gd name="T36" fmla="*/ 857 w 3201"/>
                <a:gd name="T37" fmla="*/ 1942 h 3633"/>
                <a:gd name="T38" fmla="*/ 893 w 3201"/>
                <a:gd name="T39" fmla="*/ 2047 h 3633"/>
                <a:gd name="T40" fmla="*/ 654 w 3201"/>
                <a:gd name="T41" fmla="*/ 2315 h 3633"/>
                <a:gd name="T42" fmla="*/ 909 w 3201"/>
                <a:gd name="T43" fmla="*/ 2426 h 3633"/>
                <a:gd name="T44" fmla="*/ 1115 w 3201"/>
                <a:gd name="T45" fmla="*/ 2707 h 3633"/>
                <a:gd name="T46" fmla="*/ 1676 w 3201"/>
                <a:gd name="T47" fmla="*/ 2701 h 3633"/>
                <a:gd name="T48" fmla="*/ 1771 w 3201"/>
                <a:gd name="T49" fmla="*/ 2647 h 3633"/>
                <a:gd name="T50" fmla="*/ 2123 w 3201"/>
                <a:gd name="T51" fmla="*/ 2627 h 3633"/>
                <a:gd name="T52" fmla="*/ 2377 w 3201"/>
                <a:gd name="T53" fmla="*/ 2371 h 3633"/>
                <a:gd name="T54" fmla="*/ 2384 w 3201"/>
                <a:gd name="T55" fmla="*/ 1731 h 3633"/>
                <a:gd name="T56" fmla="*/ 2328 w 3201"/>
                <a:gd name="T57" fmla="*/ 1652 h 3633"/>
                <a:gd name="T58" fmla="*/ 2153 w 3201"/>
                <a:gd name="T59" fmla="*/ 1317 h 3633"/>
                <a:gd name="T60" fmla="*/ 2040 w 3201"/>
                <a:gd name="T61" fmla="*/ 1188 h 3633"/>
                <a:gd name="T62" fmla="*/ 2910 w 3201"/>
                <a:gd name="T63" fmla="*/ 330 h 3633"/>
                <a:gd name="T64" fmla="*/ 3136 w 3201"/>
                <a:gd name="T65" fmla="*/ 28 h 3633"/>
                <a:gd name="T66" fmla="*/ 3201 w 3201"/>
                <a:gd name="T67" fmla="*/ 1155 h 3633"/>
                <a:gd name="T68" fmla="*/ 3112 w 3201"/>
                <a:gd name="T69" fmla="*/ 1307 h 3633"/>
                <a:gd name="T70" fmla="*/ 2908 w 3201"/>
                <a:gd name="T71" fmla="*/ 1635 h 3633"/>
                <a:gd name="T72" fmla="*/ 2868 w 3201"/>
                <a:gd name="T73" fmla="*/ 1725 h 3633"/>
                <a:gd name="T74" fmla="*/ 2802 w 3201"/>
                <a:gd name="T75" fmla="*/ 2346 h 3633"/>
                <a:gd name="T76" fmla="*/ 3071 w 3201"/>
                <a:gd name="T77" fmla="*/ 2557 h 3633"/>
                <a:gd name="T78" fmla="*/ 3198 w 3201"/>
                <a:gd name="T79" fmla="*/ 2906 h 3633"/>
                <a:gd name="T80" fmla="*/ 3130 w 3201"/>
                <a:gd name="T81" fmla="*/ 3287 h 3633"/>
                <a:gd name="T82" fmla="*/ 2896 w 3201"/>
                <a:gd name="T83" fmla="*/ 3553 h 3633"/>
                <a:gd name="T84" fmla="*/ 2561 w 3201"/>
                <a:gd name="T85" fmla="*/ 3630 h 3633"/>
                <a:gd name="T86" fmla="*/ 2258 w 3201"/>
                <a:gd name="T87" fmla="*/ 3490 h 3633"/>
                <a:gd name="T88" fmla="*/ 2071 w 3201"/>
                <a:gd name="T89" fmla="*/ 3192 h 3633"/>
                <a:gd name="T90" fmla="*/ 1733 w 3201"/>
                <a:gd name="T91" fmla="*/ 3301 h 3633"/>
                <a:gd name="T92" fmla="*/ 1674 w 3201"/>
                <a:gd name="T93" fmla="*/ 3054 h 3633"/>
                <a:gd name="T94" fmla="*/ 1059 w 3201"/>
                <a:gd name="T95" fmla="*/ 3349 h 3633"/>
                <a:gd name="T96" fmla="*/ 805 w 3201"/>
                <a:gd name="T97" fmla="*/ 3582 h 3633"/>
                <a:gd name="T98" fmla="*/ 465 w 3201"/>
                <a:gd name="T99" fmla="*/ 3619 h 3633"/>
                <a:gd name="T100" fmla="*/ 171 w 3201"/>
                <a:gd name="T101" fmla="*/ 3439 h 3633"/>
                <a:gd name="T102" fmla="*/ 12 w 3201"/>
                <a:gd name="T103" fmla="*/ 3106 h 3633"/>
                <a:gd name="T104" fmla="*/ 48 w 3201"/>
                <a:gd name="T105" fmla="*/ 2708 h 3633"/>
                <a:gd name="T106" fmla="*/ 271 w 3201"/>
                <a:gd name="T107" fmla="*/ 2415 h 3633"/>
                <a:gd name="T108" fmla="*/ 324 w 3201"/>
                <a:gd name="T109" fmla="*/ 1945 h 3633"/>
                <a:gd name="T110" fmla="*/ 376 w 3201"/>
                <a:gd name="T111" fmla="*/ 1851 h 3633"/>
                <a:gd name="T112" fmla="*/ 652 w 3201"/>
                <a:gd name="T113" fmla="*/ 1585 h 3633"/>
                <a:gd name="T114" fmla="*/ 961 w 3201"/>
                <a:gd name="T115" fmla="*/ 1083 h 3633"/>
                <a:gd name="T116" fmla="*/ 1403 w 3201"/>
                <a:gd name="T117" fmla="*/ 734 h 3633"/>
                <a:gd name="T118" fmla="*/ 1940 w 3201"/>
                <a:gd name="T119" fmla="*/ 581 h 3633"/>
                <a:gd name="T120" fmla="*/ 2079 w 3201"/>
                <a:gd name="T121" fmla="*/ 48 h 3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1" h="3633">
                  <a:moveTo>
                    <a:pt x="2619" y="2642"/>
                  </a:moveTo>
                  <a:lnTo>
                    <a:pt x="2576" y="2645"/>
                  </a:lnTo>
                  <a:lnTo>
                    <a:pt x="2535" y="2656"/>
                  </a:lnTo>
                  <a:lnTo>
                    <a:pt x="2497" y="2673"/>
                  </a:lnTo>
                  <a:lnTo>
                    <a:pt x="2460" y="2695"/>
                  </a:lnTo>
                  <a:lnTo>
                    <a:pt x="2428" y="2723"/>
                  </a:lnTo>
                  <a:lnTo>
                    <a:pt x="2399" y="2755"/>
                  </a:lnTo>
                  <a:lnTo>
                    <a:pt x="2375" y="2793"/>
                  </a:lnTo>
                  <a:lnTo>
                    <a:pt x="2355" y="2833"/>
                  </a:lnTo>
                  <a:lnTo>
                    <a:pt x="2341" y="2877"/>
                  </a:lnTo>
                  <a:lnTo>
                    <a:pt x="2332" y="2923"/>
                  </a:lnTo>
                  <a:lnTo>
                    <a:pt x="2328" y="2972"/>
                  </a:lnTo>
                  <a:lnTo>
                    <a:pt x="2332" y="3021"/>
                  </a:lnTo>
                  <a:lnTo>
                    <a:pt x="2341" y="3067"/>
                  </a:lnTo>
                  <a:lnTo>
                    <a:pt x="2355" y="3111"/>
                  </a:lnTo>
                  <a:lnTo>
                    <a:pt x="2375" y="3151"/>
                  </a:lnTo>
                  <a:lnTo>
                    <a:pt x="2399" y="3189"/>
                  </a:lnTo>
                  <a:lnTo>
                    <a:pt x="2428" y="3221"/>
                  </a:lnTo>
                  <a:lnTo>
                    <a:pt x="2460" y="3248"/>
                  </a:lnTo>
                  <a:lnTo>
                    <a:pt x="2497" y="3271"/>
                  </a:lnTo>
                  <a:lnTo>
                    <a:pt x="2535" y="3288"/>
                  </a:lnTo>
                  <a:lnTo>
                    <a:pt x="2576" y="3299"/>
                  </a:lnTo>
                  <a:lnTo>
                    <a:pt x="2619" y="3302"/>
                  </a:lnTo>
                  <a:lnTo>
                    <a:pt x="2662" y="3299"/>
                  </a:lnTo>
                  <a:lnTo>
                    <a:pt x="2703" y="3288"/>
                  </a:lnTo>
                  <a:lnTo>
                    <a:pt x="2741" y="3271"/>
                  </a:lnTo>
                  <a:lnTo>
                    <a:pt x="2777" y="3248"/>
                  </a:lnTo>
                  <a:lnTo>
                    <a:pt x="2810" y="3221"/>
                  </a:lnTo>
                  <a:lnTo>
                    <a:pt x="2839" y="3189"/>
                  </a:lnTo>
                  <a:lnTo>
                    <a:pt x="2863" y="3151"/>
                  </a:lnTo>
                  <a:lnTo>
                    <a:pt x="2883" y="3111"/>
                  </a:lnTo>
                  <a:lnTo>
                    <a:pt x="2898" y="3067"/>
                  </a:lnTo>
                  <a:lnTo>
                    <a:pt x="2907" y="3021"/>
                  </a:lnTo>
                  <a:lnTo>
                    <a:pt x="2910" y="2972"/>
                  </a:lnTo>
                  <a:lnTo>
                    <a:pt x="2907" y="2923"/>
                  </a:lnTo>
                  <a:lnTo>
                    <a:pt x="2898" y="2877"/>
                  </a:lnTo>
                  <a:lnTo>
                    <a:pt x="2883" y="2833"/>
                  </a:lnTo>
                  <a:lnTo>
                    <a:pt x="2863" y="2793"/>
                  </a:lnTo>
                  <a:lnTo>
                    <a:pt x="2839" y="2755"/>
                  </a:lnTo>
                  <a:lnTo>
                    <a:pt x="2810" y="2723"/>
                  </a:lnTo>
                  <a:lnTo>
                    <a:pt x="2777" y="2695"/>
                  </a:lnTo>
                  <a:lnTo>
                    <a:pt x="2741" y="2673"/>
                  </a:lnTo>
                  <a:lnTo>
                    <a:pt x="2703" y="2656"/>
                  </a:lnTo>
                  <a:lnTo>
                    <a:pt x="2662" y="2645"/>
                  </a:lnTo>
                  <a:lnTo>
                    <a:pt x="2619" y="2642"/>
                  </a:lnTo>
                  <a:close/>
                  <a:moveTo>
                    <a:pt x="582" y="2642"/>
                  </a:moveTo>
                  <a:lnTo>
                    <a:pt x="539" y="2645"/>
                  </a:lnTo>
                  <a:lnTo>
                    <a:pt x="498" y="2656"/>
                  </a:lnTo>
                  <a:lnTo>
                    <a:pt x="460" y="2673"/>
                  </a:lnTo>
                  <a:lnTo>
                    <a:pt x="423" y="2695"/>
                  </a:lnTo>
                  <a:lnTo>
                    <a:pt x="391" y="2723"/>
                  </a:lnTo>
                  <a:lnTo>
                    <a:pt x="363" y="2755"/>
                  </a:lnTo>
                  <a:lnTo>
                    <a:pt x="338" y="2793"/>
                  </a:lnTo>
                  <a:lnTo>
                    <a:pt x="318" y="2833"/>
                  </a:lnTo>
                  <a:lnTo>
                    <a:pt x="304" y="2877"/>
                  </a:lnTo>
                  <a:lnTo>
                    <a:pt x="295" y="2923"/>
                  </a:lnTo>
                  <a:lnTo>
                    <a:pt x="292" y="2972"/>
                  </a:lnTo>
                  <a:lnTo>
                    <a:pt x="295" y="3021"/>
                  </a:lnTo>
                  <a:lnTo>
                    <a:pt x="304" y="3067"/>
                  </a:lnTo>
                  <a:lnTo>
                    <a:pt x="318" y="3111"/>
                  </a:lnTo>
                  <a:lnTo>
                    <a:pt x="338" y="3151"/>
                  </a:lnTo>
                  <a:lnTo>
                    <a:pt x="363" y="3189"/>
                  </a:lnTo>
                  <a:lnTo>
                    <a:pt x="391" y="3221"/>
                  </a:lnTo>
                  <a:lnTo>
                    <a:pt x="423" y="3248"/>
                  </a:lnTo>
                  <a:lnTo>
                    <a:pt x="460" y="3271"/>
                  </a:lnTo>
                  <a:lnTo>
                    <a:pt x="498" y="3288"/>
                  </a:lnTo>
                  <a:lnTo>
                    <a:pt x="539" y="3299"/>
                  </a:lnTo>
                  <a:lnTo>
                    <a:pt x="582" y="3302"/>
                  </a:lnTo>
                  <a:lnTo>
                    <a:pt x="625" y="3299"/>
                  </a:lnTo>
                  <a:lnTo>
                    <a:pt x="666" y="3288"/>
                  </a:lnTo>
                  <a:lnTo>
                    <a:pt x="705" y="3271"/>
                  </a:lnTo>
                  <a:lnTo>
                    <a:pt x="740" y="3248"/>
                  </a:lnTo>
                  <a:lnTo>
                    <a:pt x="773" y="3221"/>
                  </a:lnTo>
                  <a:lnTo>
                    <a:pt x="802" y="3189"/>
                  </a:lnTo>
                  <a:lnTo>
                    <a:pt x="826" y="3151"/>
                  </a:lnTo>
                  <a:lnTo>
                    <a:pt x="846" y="3111"/>
                  </a:lnTo>
                  <a:lnTo>
                    <a:pt x="861" y="3067"/>
                  </a:lnTo>
                  <a:lnTo>
                    <a:pt x="870" y="3021"/>
                  </a:lnTo>
                  <a:lnTo>
                    <a:pt x="873" y="2972"/>
                  </a:lnTo>
                  <a:lnTo>
                    <a:pt x="870" y="2923"/>
                  </a:lnTo>
                  <a:lnTo>
                    <a:pt x="861" y="2877"/>
                  </a:lnTo>
                  <a:lnTo>
                    <a:pt x="846" y="2833"/>
                  </a:lnTo>
                  <a:lnTo>
                    <a:pt x="826" y="2793"/>
                  </a:lnTo>
                  <a:lnTo>
                    <a:pt x="802" y="2755"/>
                  </a:lnTo>
                  <a:lnTo>
                    <a:pt x="773" y="2723"/>
                  </a:lnTo>
                  <a:lnTo>
                    <a:pt x="740" y="2695"/>
                  </a:lnTo>
                  <a:lnTo>
                    <a:pt x="705" y="2673"/>
                  </a:lnTo>
                  <a:lnTo>
                    <a:pt x="666" y="2656"/>
                  </a:lnTo>
                  <a:lnTo>
                    <a:pt x="625" y="2645"/>
                  </a:lnTo>
                  <a:lnTo>
                    <a:pt x="582" y="2642"/>
                  </a:lnTo>
                  <a:close/>
                  <a:moveTo>
                    <a:pt x="2037" y="743"/>
                  </a:moveTo>
                  <a:lnTo>
                    <a:pt x="1946" y="747"/>
                  </a:lnTo>
                  <a:lnTo>
                    <a:pt x="1858" y="756"/>
                  </a:lnTo>
                  <a:lnTo>
                    <a:pt x="1770" y="772"/>
                  </a:lnTo>
                  <a:lnTo>
                    <a:pt x="1685" y="795"/>
                  </a:lnTo>
                  <a:lnTo>
                    <a:pt x="1601" y="823"/>
                  </a:lnTo>
                  <a:lnTo>
                    <a:pt x="1521" y="856"/>
                  </a:lnTo>
                  <a:lnTo>
                    <a:pt x="1442" y="896"/>
                  </a:lnTo>
                  <a:lnTo>
                    <a:pt x="1366" y="941"/>
                  </a:lnTo>
                  <a:lnTo>
                    <a:pt x="1294" y="991"/>
                  </a:lnTo>
                  <a:lnTo>
                    <a:pt x="1223" y="1045"/>
                  </a:lnTo>
                  <a:lnTo>
                    <a:pt x="1157" y="1104"/>
                  </a:lnTo>
                  <a:lnTo>
                    <a:pt x="1093" y="1168"/>
                  </a:lnTo>
                  <a:lnTo>
                    <a:pt x="1033" y="1236"/>
                  </a:lnTo>
                  <a:lnTo>
                    <a:pt x="977" y="1308"/>
                  </a:lnTo>
                  <a:lnTo>
                    <a:pt x="924" y="1384"/>
                  </a:lnTo>
                  <a:lnTo>
                    <a:pt x="876" y="1464"/>
                  </a:lnTo>
                  <a:lnTo>
                    <a:pt x="832" y="1547"/>
                  </a:lnTo>
                  <a:lnTo>
                    <a:pt x="793" y="1633"/>
                  </a:lnTo>
                  <a:lnTo>
                    <a:pt x="758" y="1722"/>
                  </a:lnTo>
                  <a:lnTo>
                    <a:pt x="728" y="1814"/>
                  </a:lnTo>
                  <a:lnTo>
                    <a:pt x="703" y="1908"/>
                  </a:lnTo>
                  <a:lnTo>
                    <a:pt x="838" y="1935"/>
                  </a:lnTo>
                  <a:lnTo>
                    <a:pt x="857" y="1942"/>
                  </a:lnTo>
                  <a:lnTo>
                    <a:pt x="874" y="1955"/>
                  </a:lnTo>
                  <a:lnTo>
                    <a:pt x="886" y="1972"/>
                  </a:lnTo>
                  <a:lnTo>
                    <a:pt x="895" y="1992"/>
                  </a:lnTo>
                  <a:lnTo>
                    <a:pt x="898" y="2011"/>
                  </a:lnTo>
                  <a:lnTo>
                    <a:pt x="897" y="2029"/>
                  </a:lnTo>
                  <a:lnTo>
                    <a:pt x="893" y="2047"/>
                  </a:lnTo>
                  <a:lnTo>
                    <a:pt x="885" y="2063"/>
                  </a:lnTo>
                  <a:lnTo>
                    <a:pt x="875" y="2077"/>
                  </a:lnTo>
                  <a:lnTo>
                    <a:pt x="655" y="2311"/>
                  </a:lnTo>
                  <a:lnTo>
                    <a:pt x="655" y="2311"/>
                  </a:lnTo>
                  <a:lnTo>
                    <a:pt x="655" y="2313"/>
                  </a:lnTo>
                  <a:lnTo>
                    <a:pt x="654" y="2315"/>
                  </a:lnTo>
                  <a:lnTo>
                    <a:pt x="654" y="2317"/>
                  </a:lnTo>
                  <a:lnTo>
                    <a:pt x="709" y="2328"/>
                  </a:lnTo>
                  <a:lnTo>
                    <a:pt x="763" y="2345"/>
                  </a:lnTo>
                  <a:lnTo>
                    <a:pt x="815" y="2367"/>
                  </a:lnTo>
                  <a:lnTo>
                    <a:pt x="863" y="2394"/>
                  </a:lnTo>
                  <a:lnTo>
                    <a:pt x="909" y="2426"/>
                  </a:lnTo>
                  <a:lnTo>
                    <a:pt x="953" y="2464"/>
                  </a:lnTo>
                  <a:lnTo>
                    <a:pt x="993" y="2505"/>
                  </a:lnTo>
                  <a:lnTo>
                    <a:pt x="1029" y="2551"/>
                  </a:lnTo>
                  <a:lnTo>
                    <a:pt x="1062" y="2600"/>
                  </a:lnTo>
                  <a:lnTo>
                    <a:pt x="1090" y="2652"/>
                  </a:lnTo>
                  <a:lnTo>
                    <a:pt x="1115" y="2707"/>
                  </a:lnTo>
                  <a:lnTo>
                    <a:pt x="1135" y="2765"/>
                  </a:lnTo>
                  <a:lnTo>
                    <a:pt x="1150" y="2827"/>
                  </a:lnTo>
                  <a:lnTo>
                    <a:pt x="1159" y="2890"/>
                  </a:lnTo>
                  <a:lnTo>
                    <a:pt x="1674" y="2890"/>
                  </a:lnTo>
                  <a:lnTo>
                    <a:pt x="1674" y="2724"/>
                  </a:lnTo>
                  <a:lnTo>
                    <a:pt x="1676" y="2701"/>
                  </a:lnTo>
                  <a:lnTo>
                    <a:pt x="1684" y="2681"/>
                  </a:lnTo>
                  <a:lnTo>
                    <a:pt x="1697" y="2664"/>
                  </a:lnTo>
                  <a:lnTo>
                    <a:pt x="1714" y="2650"/>
                  </a:lnTo>
                  <a:lnTo>
                    <a:pt x="1733" y="2643"/>
                  </a:lnTo>
                  <a:lnTo>
                    <a:pt x="1752" y="2642"/>
                  </a:lnTo>
                  <a:lnTo>
                    <a:pt x="1771" y="2647"/>
                  </a:lnTo>
                  <a:lnTo>
                    <a:pt x="1790" y="2658"/>
                  </a:lnTo>
                  <a:lnTo>
                    <a:pt x="2044" y="2875"/>
                  </a:lnTo>
                  <a:lnTo>
                    <a:pt x="2056" y="2809"/>
                  </a:lnTo>
                  <a:lnTo>
                    <a:pt x="2073" y="2745"/>
                  </a:lnTo>
                  <a:lnTo>
                    <a:pt x="2095" y="2684"/>
                  </a:lnTo>
                  <a:lnTo>
                    <a:pt x="2123" y="2627"/>
                  </a:lnTo>
                  <a:lnTo>
                    <a:pt x="2156" y="2573"/>
                  </a:lnTo>
                  <a:lnTo>
                    <a:pt x="2193" y="2523"/>
                  </a:lnTo>
                  <a:lnTo>
                    <a:pt x="2233" y="2479"/>
                  </a:lnTo>
                  <a:lnTo>
                    <a:pt x="2278" y="2438"/>
                  </a:lnTo>
                  <a:lnTo>
                    <a:pt x="2326" y="2402"/>
                  </a:lnTo>
                  <a:lnTo>
                    <a:pt x="2377" y="2371"/>
                  </a:lnTo>
                  <a:lnTo>
                    <a:pt x="2431" y="2347"/>
                  </a:lnTo>
                  <a:lnTo>
                    <a:pt x="2488" y="2329"/>
                  </a:lnTo>
                  <a:lnTo>
                    <a:pt x="2546" y="2318"/>
                  </a:lnTo>
                  <a:lnTo>
                    <a:pt x="2546" y="1733"/>
                  </a:lnTo>
                  <a:lnTo>
                    <a:pt x="2400" y="1733"/>
                  </a:lnTo>
                  <a:lnTo>
                    <a:pt x="2384" y="1731"/>
                  </a:lnTo>
                  <a:lnTo>
                    <a:pt x="2369" y="1725"/>
                  </a:lnTo>
                  <a:lnTo>
                    <a:pt x="2356" y="1716"/>
                  </a:lnTo>
                  <a:lnTo>
                    <a:pt x="2345" y="1703"/>
                  </a:lnTo>
                  <a:lnTo>
                    <a:pt x="2336" y="1687"/>
                  </a:lnTo>
                  <a:lnTo>
                    <a:pt x="2330" y="1670"/>
                  </a:lnTo>
                  <a:lnTo>
                    <a:pt x="2328" y="1652"/>
                  </a:lnTo>
                  <a:lnTo>
                    <a:pt x="2330" y="1635"/>
                  </a:lnTo>
                  <a:lnTo>
                    <a:pt x="2334" y="1618"/>
                  </a:lnTo>
                  <a:lnTo>
                    <a:pt x="2343" y="1602"/>
                  </a:lnTo>
                  <a:lnTo>
                    <a:pt x="2528" y="1321"/>
                  </a:lnTo>
                  <a:lnTo>
                    <a:pt x="2183" y="1321"/>
                  </a:lnTo>
                  <a:lnTo>
                    <a:pt x="2153" y="1317"/>
                  </a:lnTo>
                  <a:lnTo>
                    <a:pt x="2125" y="1307"/>
                  </a:lnTo>
                  <a:lnTo>
                    <a:pt x="2101" y="1292"/>
                  </a:lnTo>
                  <a:lnTo>
                    <a:pt x="2079" y="1272"/>
                  </a:lnTo>
                  <a:lnTo>
                    <a:pt x="2062" y="1248"/>
                  </a:lnTo>
                  <a:lnTo>
                    <a:pt x="2048" y="1219"/>
                  </a:lnTo>
                  <a:lnTo>
                    <a:pt x="2040" y="1188"/>
                  </a:lnTo>
                  <a:lnTo>
                    <a:pt x="2037" y="1155"/>
                  </a:lnTo>
                  <a:lnTo>
                    <a:pt x="2037" y="743"/>
                  </a:lnTo>
                  <a:close/>
                  <a:moveTo>
                    <a:pt x="2328" y="330"/>
                  </a:moveTo>
                  <a:lnTo>
                    <a:pt x="2328" y="990"/>
                  </a:lnTo>
                  <a:lnTo>
                    <a:pt x="2910" y="990"/>
                  </a:lnTo>
                  <a:lnTo>
                    <a:pt x="2910" y="330"/>
                  </a:lnTo>
                  <a:lnTo>
                    <a:pt x="2328" y="330"/>
                  </a:lnTo>
                  <a:close/>
                  <a:moveTo>
                    <a:pt x="2183" y="0"/>
                  </a:moveTo>
                  <a:lnTo>
                    <a:pt x="3055" y="0"/>
                  </a:lnTo>
                  <a:lnTo>
                    <a:pt x="3084" y="3"/>
                  </a:lnTo>
                  <a:lnTo>
                    <a:pt x="3112" y="12"/>
                  </a:lnTo>
                  <a:lnTo>
                    <a:pt x="3136" y="28"/>
                  </a:lnTo>
                  <a:lnTo>
                    <a:pt x="3159" y="48"/>
                  </a:lnTo>
                  <a:lnTo>
                    <a:pt x="3176" y="73"/>
                  </a:lnTo>
                  <a:lnTo>
                    <a:pt x="3190" y="100"/>
                  </a:lnTo>
                  <a:lnTo>
                    <a:pt x="3198" y="131"/>
                  </a:lnTo>
                  <a:lnTo>
                    <a:pt x="3201" y="164"/>
                  </a:lnTo>
                  <a:lnTo>
                    <a:pt x="3201" y="1155"/>
                  </a:lnTo>
                  <a:lnTo>
                    <a:pt x="3198" y="1188"/>
                  </a:lnTo>
                  <a:lnTo>
                    <a:pt x="3190" y="1219"/>
                  </a:lnTo>
                  <a:lnTo>
                    <a:pt x="3176" y="1248"/>
                  </a:lnTo>
                  <a:lnTo>
                    <a:pt x="3159" y="1272"/>
                  </a:lnTo>
                  <a:lnTo>
                    <a:pt x="3136" y="1292"/>
                  </a:lnTo>
                  <a:lnTo>
                    <a:pt x="3112" y="1307"/>
                  </a:lnTo>
                  <a:lnTo>
                    <a:pt x="3084" y="1317"/>
                  </a:lnTo>
                  <a:lnTo>
                    <a:pt x="3055" y="1321"/>
                  </a:lnTo>
                  <a:lnTo>
                    <a:pt x="2710" y="1321"/>
                  </a:lnTo>
                  <a:lnTo>
                    <a:pt x="2895" y="1602"/>
                  </a:lnTo>
                  <a:lnTo>
                    <a:pt x="2903" y="1618"/>
                  </a:lnTo>
                  <a:lnTo>
                    <a:pt x="2908" y="1635"/>
                  </a:lnTo>
                  <a:lnTo>
                    <a:pt x="2910" y="1652"/>
                  </a:lnTo>
                  <a:lnTo>
                    <a:pt x="2907" y="1670"/>
                  </a:lnTo>
                  <a:lnTo>
                    <a:pt x="2902" y="1687"/>
                  </a:lnTo>
                  <a:lnTo>
                    <a:pt x="2893" y="1703"/>
                  </a:lnTo>
                  <a:lnTo>
                    <a:pt x="2882" y="1716"/>
                  </a:lnTo>
                  <a:lnTo>
                    <a:pt x="2868" y="1725"/>
                  </a:lnTo>
                  <a:lnTo>
                    <a:pt x="2853" y="1731"/>
                  </a:lnTo>
                  <a:lnTo>
                    <a:pt x="2837" y="1733"/>
                  </a:lnTo>
                  <a:lnTo>
                    <a:pt x="2692" y="1733"/>
                  </a:lnTo>
                  <a:lnTo>
                    <a:pt x="2692" y="2318"/>
                  </a:lnTo>
                  <a:lnTo>
                    <a:pt x="2748" y="2328"/>
                  </a:lnTo>
                  <a:lnTo>
                    <a:pt x="2802" y="2346"/>
                  </a:lnTo>
                  <a:lnTo>
                    <a:pt x="2855" y="2369"/>
                  </a:lnTo>
                  <a:lnTo>
                    <a:pt x="2904" y="2396"/>
                  </a:lnTo>
                  <a:lnTo>
                    <a:pt x="2951" y="2431"/>
                  </a:lnTo>
                  <a:lnTo>
                    <a:pt x="2995" y="2468"/>
                  </a:lnTo>
                  <a:lnTo>
                    <a:pt x="3035" y="2511"/>
                  </a:lnTo>
                  <a:lnTo>
                    <a:pt x="3071" y="2557"/>
                  </a:lnTo>
                  <a:lnTo>
                    <a:pt x="3104" y="2608"/>
                  </a:lnTo>
                  <a:lnTo>
                    <a:pt x="3132" y="2661"/>
                  </a:lnTo>
                  <a:lnTo>
                    <a:pt x="3157" y="2718"/>
                  </a:lnTo>
                  <a:lnTo>
                    <a:pt x="3176" y="2779"/>
                  </a:lnTo>
                  <a:lnTo>
                    <a:pt x="3190" y="2841"/>
                  </a:lnTo>
                  <a:lnTo>
                    <a:pt x="3198" y="2906"/>
                  </a:lnTo>
                  <a:lnTo>
                    <a:pt x="3201" y="2972"/>
                  </a:lnTo>
                  <a:lnTo>
                    <a:pt x="3198" y="3039"/>
                  </a:lnTo>
                  <a:lnTo>
                    <a:pt x="3189" y="3106"/>
                  </a:lnTo>
                  <a:lnTo>
                    <a:pt x="3175" y="3168"/>
                  </a:lnTo>
                  <a:lnTo>
                    <a:pt x="3155" y="3229"/>
                  </a:lnTo>
                  <a:lnTo>
                    <a:pt x="3130" y="3287"/>
                  </a:lnTo>
                  <a:lnTo>
                    <a:pt x="3101" y="3341"/>
                  </a:lnTo>
                  <a:lnTo>
                    <a:pt x="3068" y="3392"/>
                  </a:lnTo>
                  <a:lnTo>
                    <a:pt x="3030" y="3439"/>
                  </a:lnTo>
                  <a:lnTo>
                    <a:pt x="2989" y="3481"/>
                  </a:lnTo>
                  <a:lnTo>
                    <a:pt x="2944" y="3520"/>
                  </a:lnTo>
                  <a:lnTo>
                    <a:pt x="2896" y="3553"/>
                  </a:lnTo>
                  <a:lnTo>
                    <a:pt x="2845" y="3581"/>
                  </a:lnTo>
                  <a:lnTo>
                    <a:pt x="2791" y="3603"/>
                  </a:lnTo>
                  <a:lnTo>
                    <a:pt x="2736" y="3619"/>
                  </a:lnTo>
                  <a:lnTo>
                    <a:pt x="2678" y="3630"/>
                  </a:lnTo>
                  <a:lnTo>
                    <a:pt x="2618" y="3633"/>
                  </a:lnTo>
                  <a:lnTo>
                    <a:pt x="2561" y="3630"/>
                  </a:lnTo>
                  <a:lnTo>
                    <a:pt x="2505" y="3619"/>
                  </a:lnTo>
                  <a:lnTo>
                    <a:pt x="2450" y="3605"/>
                  </a:lnTo>
                  <a:lnTo>
                    <a:pt x="2399" y="3584"/>
                  </a:lnTo>
                  <a:lnTo>
                    <a:pt x="2350" y="3558"/>
                  </a:lnTo>
                  <a:lnTo>
                    <a:pt x="2303" y="3526"/>
                  </a:lnTo>
                  <a:lnTo>
                    <a:pt x="2258" y="3490"/>
                  </a:lnTo>
                  <a:lnTo>
                    <a:pt x="2218" y="3449"/>
                  </a:lnTo>
                  <a:lnTo>
                    <a:pt x="2180" y="3405"/>
                  </a:lnTo>
                  <a:lnTo>
                    <a:pt x="2147" y="3357"/>
                  </a:lnTo>
                  <a:lnTo>
                    <a:pt x="2117" y="3305"/>
                  </a:lnTo>
                  <a:lnTo>
                    <a:pt x="2092" y="3249"/>
                  </a:lnTo>
                  <a:lnTo>
                    <a:pt x="2071" y="3192"/>
                  </a:lnTo>
                  <a:lnTo>
                    <a:pt x="2055" y="3132"/>
                  </a:lnTo>
                  <a:lnTo>
                    <a:pt x="2044" y="3069"/>
                  </a:lnTo>
                  <a:lnTo>
                    <a:pt x="1790" y="3286"/>
                  </a:lnTo>
                  <a:lnTo>
                    <a:pt x="1771" y="3296"/>
                  </a:lnTo>
                  <a:lnTo>
                    <a:pt x="1752" y="3302"/>
                  </a:lnTo>
                  <a:lnTo>
                    <a:pt x="1733" y="3301"/>
                  </a:lnTo>
                  <a:lnTo>
                    <a:pt x="1714" y="3294"/>
                  </a:lnTo>
                  <a:lnTo>
                    <a:pt x="1697" y="3280"/>
                  </a:lnTo>
                  <a:lnTo>
                    <a:pt x="1684" y="3263"/>
                  </a:lnTo>
                  <a:lnTo>
                    <a:pt x="1676" y="3243"/>
                  </a:lnTo>
                  <a:lnTo>
                    <a:pt x="1674" y="3220"/>
                  </a:lnTo>
                  <a:lnTo>
                    <a:pt x="1674" y="3054"/>
                  </a:lnTo>
                  <a:lnTo>
                    <a:pt x="1159" y="3054"/>
                  </a:lnTo>
                  <a:lnTo>
                    <a:pt x="1149" y="3118"/>
                  </a:lnTo>
                  <a:lnTo>
                    <a:pt x="1134" y="3180"/>
                  </a:lnTo>
                  <a:lnTo>
                    <a:pt x="1114" y="3239"/>
                  </a:lnTo>
                  <a:lnTo>
                    <a:pt x="1088" y="3296"/>
                  </a:lnTo>
                  <a:lnTo>
                    <a:pt x="1059" y="3349"/>
                  </a:lnTo>
                  <a:lnTo>
                    <a:pt x="1026" y="3398"/>
                  </a:lnTo>
                  <a:lnTo>
                    <a:pt x="988" y="3445"/>
                  </a:lnTo>
                  <a:lnTo>
                    <a:pt x="948" y="3486"/>
                  </a:lnTo>
                  <a:lnTo>
                    <a:pt x="903" y="3522"/>
                  </a:lnTo>
                  <a:lnTo>
                    <a:pt x="855" y="3555"/>
                  </a:lnTo>
                  <a:lnTo>
                    <a:pt x="805" y="3582"/>
                  </a:lnTo>
                  <a:lnTo>
                    <a:pt x="752" y="3603"/>
                  </a:lnTo>
                  <a:lnTo>
                    <a:pt x="697" y="3619"/>
                  </a:lnTo>
                  <a:lnTo>
                    <a:pt x="641" y="3630"/>
                  </a:lnTo>
                  <a:lnTo>
                    <a:pt x="582" y="3633"/>
                  </a:lnTo>
                  <a:lnTo>
                    <a:pt x="523" y="3630"/>
                  </a:lnTo>
                  <a:lnTo>
                    <a:pt x="465" y="3619"/>
                  </a:lnTo>
                  <a:lnTo>
                    <a:pt x="409" y="3603"/>
                  </a:lnTo>
                  <a:lnTo>
                    <a:pt x="356" y="3581"/>
                  </a:lnTo>
                  <a:lnTo>
                    <a:pt x="305" y="3553"/>
                  </a:lnTo>
                  <a:lnTo>
                    <a:pt x="258" y="3520"/>
                  </a:lnTo>
                  <a:lnTo>
                    <a:pt x="212" y="3481"/>
                  </a:lnTo>
                  <a:lnTo>
                    <a:pt x="171" y="3439"/>
                  </a:lnTo>
                  <a:lnTo>
                    <a:pt x="134" y="3392"/>
                  </a:lnTo>
                  <a:lnTo>
                    <a:pt x="100" y="3341"/>
                  </a:lnTo>
                  <a:lnTo>
                    <a:pt x="70" y="3287"/>
                  </a:lnTo>
                  <a:lnTo>
                    <a:pt x="46" y="3229"/>
                  </a:lnTo>
                  <a:lnTo>
                    <a:pt x="26" y="3168"/>
                  </a:lnTo>
                  <a:lnTo>
                    <a:pt x="12" y="3106"/>
                  </a:lnTo>
                  <a:lnTo>
                    <a:pt x="3" y="3039"/>
                  </a:lnTo>
                  <a:lnTo>
                    <a:pt x="0" y="2972"/>
                  </a:lnTo>
                  <a:lnTo>
                    <a:pt x="3" y="2902"/>
                  </a:lnTo>
                  <a:lnTo>
                    <a:pt x="13" y="2835"/>
                  </a:lnTo>
                  <a:lnTo>
                    <a:pt x="28" y="2771"/>
                  </a:lnTo>
                  <a:lnTo>
                    <a:pt x="48" y="2708"/>
                  </a:lnTo>
                  <a:lnTo>
                    <a:pt x="74" y="2650"/>
                  </a:lnTo>
                  <a:lnTo>
                    <a:pt x="106" y="2594"/>
                  </a:lnTo>
                  <a:lnTo>
                    <a:pt x="141" y="2543"/>
                  </a:lnTo>
                  <a:lnTo>
                    <a:pt x="180" y="2496"/>
                  </a:lnTo>
                  <a:lnTo>
                    <a:pt x="223" y="2452"/>
                  </a:lnTo>
                  <a:lnTo>
                    <a:pt x="271" y="2415"/>
                  </a:lnTo>
                  <a:lnTo>
                    <a:pt x="321" y="2383"/>
                  </a:lnTo>
                  <a:lnTo>
                    <a:pt x="374" y="2355"/>
                  </a:lnTo>
                  <a:lnTo>
                    <a:pt x="430" y="2335"/>
                  </a:lnTo>
                  <a:lnTo>
                    <a:pt x="488" y="2321"/>
                  </a:lnTo>
                  <a:lnTo>
                    <a:pt x="331" y="1968"/>
                  </a:lnTo>
                  <a:lnTo>
                    <a:pt x="324" y="1945"/>
                  </a:lnTo>
                  <a:lnTo>
                    <a:pt x="323" y="1924"/>
                  </a:lnTo>
                  <a:lnTo>
                    <a:pt x="328" y="1901"/>
                  </a:lnTo>
                  <a:lnTo>
                    <a:pt x="337" y="1882"/>
                  </a:lnTo>
                  <a:lnTo>
                    <a:pt x="348" y="1868"/>
                  </a:lnTo>
                  <a:lnTo>
                    <a:pt x="361" y="1858"/>
                  </a:lnTo>
                  <a:lnTo>
                    <a:pt x="376" y="1851"/>
                  </a:lnTo>
                  <a:lnTo>
                    <a:pt x="392" y="1848"/>
                  </a:lnTo>
                  <a:lnTo>
                    <a:pt x="408" y="1848"/>
                  </a:lnTo>
                  <a:lnTo>
                    <a:pt x="559" y="1879"/>
                  </a:lnTo>
                  <a:lnTo>
                    <a:pt x="585" y="1779"/>
                  </a:lnTo>
                  <a:lnTo>
                    <a:pt x="617" y="1681"/>
                  </a:lnTo>
                  <a:lnTo>
                    <a:pt x="652" y="1585"/>
                  </a:lnTo>
                  <a:lnTo>
                    <a:pt x="692" y="1493"/>
                  </a:lnTo>
                  <a:lnTo>
                    <a:pt x="737" y="1404"/>
                  </a:lnTo>
                  <a:lnTo>
                    <a:pt x="788" y="1319"/>
                  </a:lnTo>
                  <a:lnTo>
                    <a:pt x="841" y="1236"/>
                  </a:lnTo>
                  <a:lnTo>
                    <a:pt x="899" y="1158"/>
                  </a:lnTo>
                  <a:lnTo>
                    <a:pt x="961" y="1083"/>
                  </a:lnTo>
                  <a:lnTo>
                    <a:pt x="1026" y="1014"/>
                  </a:lnTo>
                  <a:lnTo>
                    <a:pt x="1095" y="948"/>
                  </a:lnTo>
                  <a:lnTo>
                    <a:pt x="1168" y="887"/>
                  </a:lnTo>
                  <a:lnTo>
                    <a:pt x="1243" y="831"/>
                  </a:lnTo>
                  <a:lnTo>
                    <a:pt x="1322" y="780"/>
                  </a:lnTo>
                  <a:lnTo>
                    <a:pt x="1403" y="734"/>
                  </a:lnTo>
                  <a:lnTo>
                    <a:pt x="1487" y="694"/>
                  </a:lnTo>
                  <a:lnTo>
                    <a:pt x="1573" y="659"/>
                  </a:lnTo>
                  <a:lnTo>
                    <a:pt x="1663" y="630"/>
                  </a:lnTo>
                  <a:lnTo>
                    <a:pt x="1753" y="607"/>
                  </a:lnTo>
                  <a:lnTo>
                    <a:pt x="1846" y="591"/>
                  </a:lnTo>
                  <a:lnTo>
                    <a:pt x="1940" y="581"/>
                  </a:lnTo>
                  <a:lnTo>
                    <a:pt x="2037" y="578"/>
                  </a:lnTo>
                  <a:lnTo>
                    <a:pt x="2037" y="164"/>
                  </a:lnTo>
                  <a:lnTo>
                    <a:pt x="2040" y="131"/>
                  </a:lnTo>
                  <a:lnTo>
                    <a:pt x="2048" y="100"/>
                  </a:lnTo>
                  <a:lnTo>
                    <a:pt x="2062" y="73"/>
                  </a:lnTo>
                  <a:lnTo>
                    <a:pt x="2079" y="48"/>
                  </a:lnTo>
                  <a:lnTo>
                    <a:pt x="2101" y="28"/>
                  </a:lnTo>
                  <a:lnTo>
                    <a:pt x="2125" y="12"/>
                  </a:lnTo>
                  <a:lnTo>
                    <a:pt x="2153" y="3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86493" y="2349695"/>
            <a:ext cx="1828800" cy="1828800"/>
            <a:chOff x="6486493" y="3004457"/>
            <a:chExt cx="1828800" cy="1828800"/>
          </a:xfrm>
        </p:grpSpPr>
        <p:sp>
          <p:nvSpPr>
            <p:cNvPr id="6" name="Oval 5"/>
            <p:cNvSpPr/>
            <p:nvPr/>
          </p:nvSpPr>
          <p:spPr>
            <a:xfrm>
              <a:off x="6486493" y="3004457"/>
              <a:ext cx="1828800" cy="182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19"/>
            <p:cNvGrpSpPr>
              <a:grpSpLocks noChangeAspect="1"/>
            </p:cNvGrpSpPr>
            <p:nvPr/>
          </p:nvGrpSpPr>
          <p:grpSpPr bwMode="auto">
            <a:xfrm>
              <a:off x="7029259" y="3482295"/>
              <a:ext cx="743269" cy="873124"/>
              <a:chOff x="3594" y="-300"/>
              <a:chExt cx="601" cy="706"/>
            </a:xfrm>
            <a:solidFill>
              <a:schemeClr val="bg1"/>
            </a:solidFill>
          </p:grpSpPr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3993" y="188"/>
                <a:ext cx="199" cy="218"/>
              </a:xfrm>
              <a:custGeom>
                <a:avLst/>
                <a:gdLst>
                  <a:gd name="T0" fmla="*/ 538 w 996"/>
                  <a:gd name="T1" fmla="*/ 3 h 1087"/>
                  <a:gd name="T2" fmla="*/ 613 w 996"/>
                  <a:gd name="T3" fmla="*/ 27 h 1087"/>
                  <a:gd name="T4" fmla="*/ 679 w 996"/>
                  <a:gd name="T5" fmla="*/ 69 h 1087"/>
                  <a:gd name="T6" fmla="*/ 729 w 996"/>
                  <a:gd name="T7" fmla="*/ 128 h 1087"/>
                  <a:gd name="T8" fmla="*/ 762 w 996"/>
                  <a:gd name="T9" fmla="*/ 200 h 1087"/>
                  <a:gd name="T10" fmla="*/ 774 w 996"/>
                  <a:gd name="T11" fmla="*/ 281 h 1087"/>
                  <a:gd name="T12" fmla="*/ 762 w 996"/>
                  <a:gd name="T13" fmla="*/ 364 h 1087"/>
                  <a:gd name="T14" fmla="*/ 731 w 996"/>
                  <a:gd name="T15" fmla="*/ 445 h 1087"/>
                  <a:gd name="T16" fmla="*/ 683 w 996"/>
                  <a:gd name="T17" fmla="*/ 518 h 1087"/>
                  <a:gd name="T18" fmla="*/ 621 w 996"/>
                  <a:gd name="T19" fmla="*/ 574 h 1087"/>
                  <a:gd name="T20" fmla="*/ 723 w 996"/>
                  <a:gd name="T21" fmla="*/ 613 h 1087"/>
                  <a:gd name="T22" fmla="*/ 814 w 996"/>
                  <a:gd name="T23" fmla="*/ 669 h 1087"/>
                  <a:gd name="T24" fmla="*/ 889 w 996"/>
                  <a:gd name="T25" fmla="*/ 736 h 1087"/>
                  <a:gd name="T26" fmla="*/ 947 w 996"/>
                  <a:gd name="T27" fmla="*/ 812 h 1087"/>
                  <a:gd name="T28" fmla="*/ 983 w 996"/>
                  <a:gd name="T29" fmla="*/ 889 h 1087"/>
                  <a:gd name="T30" fmla="*/ 996 w 996"/>
                  <a:gd name="T31" fmla="*/ 962 h 1087"/>
                  <a:gd name="T32" fmla="*/ 983 w 996"/>
                  <a:gd name="T33" fmla="*/ 994 h 1087"/>
                  <a:gd name="T34" fmla="*/ 945 w 996"/>
                  <a:gd name="T35" fmla="*/ 1022 h 1087"/>
                  <a:gd name="T36" fmla="*/ 886 w 996"/>
                  <a:gd name="T37" fmla="*/ 1044 h 1087"/>
                  <a:gd name="T38" fmla="*/ 811 w 996"/>
                  <a:gd name="T39" fmla="*/ 1062 h 1087"/>
                  <a:gd name="T40" fmla="*/ 722 w 996"/>
                  <a:gd name="T41" fmla="*/ 1075 h 1087"/>
                  <a:gd name="T42" fmla="*/ 625 w 996"/>
                  <a:gd name="T43" fmla="*/ 1084 h 1087"/>
                  <a:gd name="T44" fmla="*/ 523 w 996"/>
                  <a:gd name="T45" fmla="*/ 1087 h 1087"/>
                  <a:gd name="T46" fmla="*/ 420 w 996"/>
                  <a:gd name="T47" fmla="*/ 1086 h 1087"/>
                  <a:gd name="T48" fmla="*/ 321 w 996"/>
                  <a:gd name="T49" fmla="*/ 1081 h 1087"/>
                  <a:gd name="T50" fmla="*/ 227 w 996"/>
                  <a:gd name="T51" fmla="*/ 1070 h 1087"/>
                  <a:gd name="T52" fmla="*/ 146 w 996"/>
                  <a:gd name="T53" fmla="*/ 1054 h 1087"/>
                  <a:gd name="T54" fmla="*/ 78 w 996"/>
                  <a:gd name="T55" fmla="*/ 1034 h 1087"/>
                  <a:gd name="T56" fmla="*/ 29 w 996"/>
                  <a:gd name="T57" fmla="*/ 1009 h 1087"/>
                  <a:gd name="T58" fmla="*/ 3 w 996"/>
                  <a:gd name="T59" fmla="*/ 979 h 1087"/>
                  <a:gd name="T60" fmla="*/ 3 w 996"/>
                  <a:gd name="T61" fmla="*/ 926 h 1087"/>
                  <a:gd name="T62" fmla="*/ 28 w 996"/>
                  <a:gd name="T63" fmla="*/ 850 h 1087"/>
                  <a:gd name="T64" fmla="*/ 75 w 996"/>
                  <a:gd name="T65" fmla="*/ 773 h 1087"/>
                  <a:gd name="T66" fmla="*/ 141 w 996"/>
                  <a:gd name="T67" fmla="*/ 701 h 1087"/>
                  <a:gd name="T68" fmla="*/ 225 w 996"/>
                  <a:gd name="T69" fmla="*/ 639 h 1087"/>
                  <a:gd name="T70" fmla="*/ 322 w 996"/>
                  <a:gd name="T71" fmla="*/ 591 h 1087"/>
                  <a:gd name="T72" fmla="*/ 343 w 996"/>
                  <a:gd name="T73" fmla="*/ 549 h 1087"/>
                  <a:gd name="T74" fmla="*/ 287 w 996"/>
                  <a:gd name="T75" fmla="*/ 483 h 1087"/>
                  <a:gd name="T76" fmla="*/ 247 w 996"/>
                  <a:gd name="T77" fmla="*/ 405 h 1087"/>
                  <a:gd name="T78" fmla="*/ 225 w 996"/>
                  <a:gd name="T79" fmla="*/ 322 h 1087"/>
                  <a:gd name="T80" fmla="*/ 225 w 996"/>
                  <a:gd name="T81" fmla="*/ 240 h 1087"/>
                  <a:gd name="T82" fmla="*/ 248 w 996"/>
                  <a:gd name="T83" fmla="*/ 163 h 1087"/>
                  <a:gd name="T84" fmla="*/ 291 w 996"/>
                  <a:gd name="T85" fmla="*/ 97 h 1087"/>
                  <a:gd name="T86" fmla="*/ 348 w 996"/>
                  <a:gd name="T87" fmla="*/ 46 h 1087"/>
                  <a:gd name="T88" fmla="*/ 418 w 996"/>
                  <a:gd name="T89" fmla="*/ 12 h 1087"/>
                  <a:gd name="T90" fmla="*/ 498 w 996"/>
                  <a:gd name="T91" fmla="*/ 0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96" h="1087">
                    <a:moveTo>
                      <a:pt x="498" y="0"/>
                    </a:moveTo>
                    <a:lnTo>
                      <a:pt x="538" y="3"/>
                    </a:lnTo>
                    <a:lnTo>
                      <a:pt x="577" y="12"/>
                    </a:lnTo>
                    <a:lnTo>
                      <a:pt x="613" y="27"/>
                    </a:lnTo>
                    <a:lnTo>
                      <a:pt x="647" y="46"/>
                    </a:lnTo>
                    <a:lnTo>
                      <a:pt x="679" y="69"/>
                    </a:lnTo>
                    <a:lnTo>
                      <a:pt x="706" y="97"/>
                    </a:lnTo>
                    <a:lnTo>
                      <a:pt x="729" y="128"/>
                    </a:lnTo>
                    <a:lnTo>
                      <a:pt x="747" y="163"/>
                    </a:lnTo>
                    <a:lnTo>
                      <a:pt x="762" y="200"/>
                    </a:lnTo>
                    <a:lnTo>
                      <a:pt x="770" y="240"/>
                    </a:lnTo>
                    <a:lnTo>
                      <a:pt x="774" y="281"/>
                    </a:lnTo>
                    <a:lnTo>
                      <a:pt x="770" y="322"/>
                    </a:lnTo>
                    <a:lnTo>
                      <a:pt x="762" y="364"/>
                    </a:lnTo>
                    <a:lnTo>
                      <a:pt x="748" y="405"/>
                    </a:lnTo>
                    <a:lnTo>
                      <a:pt x="731" y="445"/>
                    </a:lnTo>
                    <a:lnTo>
                      <a:pt x="708" y="483"/>
                    </a:lnTo>
                    <a:lnTo>
                      <a:pt x="683" y="518"/>
                    </a:lnTo>
                    <a:lnTo>
                      <a:pt x="654" y="549"/>
                    </a:lnTo>
                    <a:lnTo>
                      <a:pt x="621" y="574"/>
                    </a:lnTo>
                    <a:lnTo>
                      <a:pt x="673" y="591"/>
                    </a:lnTo>
                    <a:lnTo>
                      <a:pt x="723" y="613"/>
                    </a:lnTo>
                    <a:lnTo>
                      <a:pt x="770" y="639"/>
                    </a:lnTo>
                    <a:lnTo>
                      <a:pt x="814" y="669"/>
                    </a:lnTo>
                    <a:lnTo>
                      <a:pt x="854" y="701"/>
                    </a:lnTo>
                    <a:lnTo>
                      <a:pt x="889" y="736"/>
                    </a:lnTo>
                    <a:lnTo>
                      <a:pt x="921" y="773"/>
                    </a:lnTo>
                    <a:lnTo>
                      <a:pt x="947" y="812"/>
                    </a:lnTo>
                    <a:lnTo>
                      <a:pt x="968" y="850"/>
                    </a:lnTo>
                    <a:lnTo>
                      <a:pt x="983" y="889"/>
                    </a:lnTo>
                    <a:lnTo>
                      <a:pt x="993" y="926"/>
                    </a:lnTo>
                    <a:lnTo>
                      <a:pt x="996" y="962"/>
                    </a:lnTo>
                    <a:lnTo>
                      <a:pt x="993" y="979"/>
                    </a:lnTo>
                    <a:lnTo>
                      <a:pt x="983" y="994"/>
                    </a:lnTo>
                    <a:lnTo>
                      <a:pt x="966" y="1009"/>
                    </a:lnTo>
                    <a:lnTo>
                      <a:pt x="945" y="1022"/>
                    </a:lnTo>
                    <a:lnTo>
                      <a:pt x="917" y="1034"/>
                    </a:lnTo>
                    <a:lnTo>
                      <a:pt x="886" y="1044"/>
                    </a:lnTo>
                    <a:lnTo>
                      <a:pt x="850" y="1054"/>
                    </a:lnTo>
                    <a:lnTo>
                      <a:pt x="811" y="1062"/>
                    </a:lnTo>
                    <a:lnTo>
                      <a:pt x="767" y="1070"/>
                    </a:lnTo>
                    <a:lnTo>
                      <a:pt x="722" y="1075"/>
                    </a:lnTo>
                    <a:lnTo>
                      <a:pt x="674" y="1081"/>
                    </a:lnTo>
                    <a:lnTo>
                      <a:pt x="625" y="1084"/>
                    </a:lnTo>
                    <a:lnTo>
                      <a:pt x="575" y="1086"/>
                    </a:lnTo>
                    <a:lnTo>
                      <a:pt x="523" y="1087"/>
                    </a:lnTo>
                    <a:lnTo>
                      <a:pt x="472" y="1087"/>
                    </a:lnTo>
                    <a:lnTo>
                      <a:pt x="420" y="1086"/>
                    </a:lnTo>
                    <a:lnTo>
                      <a:pt x="370" y="1084"/>
                    </a:lnTo>
                    <a:lnTo>
                      <a:pt x="321" y="1081"/>
                    </a:lnTo>
                    <a:lnTo>
                      <a:pt x="273" y="1075"/>
                    </a:lnTo>
                    <a:lnTo>
                      <a:pt x="227" y="1070"/>
                    </a:lnTo>
                    <a:lnTo>
                      <a:pt x="185" y="1062"/>
                    </a:lnTo>
                    <a:lnTo>
                      <a:pt x="146" y="1054"/>
                    </a:lnTo>
                    <a:lnTo>
                      <a:pt x="110" y="1044"/>
                    </a:lnTo>
                    <a:lnTo>
                      <a:pt x="78" y="1034"/>
                    </a:lnTo>
                    <a:lnTo>
                      <a:pt x="51" y="1022"/>
                    </a:lnTo>
                    <a:lnTo>
                      <a:pt x="29" y="1009"/>
                    </a:lnTo>
                    <a:lnTo>
                      <a:pt x="13" y="994"/>
                    </a:lnTo>
                    <a:lnTo>
                      <a:pt x="3" y="979"/>
                    </a:lnTo>
                    <a:lnTo>
                      <a:pt x="0" y="962"/>
                    </a:lnTo>
                    <a:lnTo>
                      <a:pt x="3" y="926"/>
                    </a:lnTo>
                    <a:lnTo>
                      <a:pt x="12" y="889"/>
                    </a:lnTo>
                    <a:lnTo>
                      <a:pt x="28" y="850"/>
                    </a:lnTo>
                    <a:lnTo>
                      <a:pt x="49" y="812"/>
                    </a:lnTo>
                    <a:lnTo>
                      <a:pt x="75" y="773"/>
                    </a:lnTo>
                    <a:lnTo>
                      <a:pt x="106" y="736"/>
                    </a:lnTo>
                    <a:lnTo>
                      <a:pt x="141" y="701"/>
                    </a:lnTo>
                    <a:lnTo>
                      <a:pt x="182" y="669"/>
                    </a:lnTo>
                    <a:lnTo>
                      <a:pt x="225" y="639"/>
                    </a:lnTo>
                    <a:lnTo>
                      <a:pt x="272" y="613"/>
                    </a:lnTo>
                    <a:lnTo>
                      <a:pt x="322" y="591"/>
                    </a:lnTo>
                    <a:lnTo>
                      <a:pt x="375" y="574"/>
                    </a:lnTo>
                    <a:lnTo>
                      <a:pt x="343" y="549"/>
                    </a:lnTo>
                    <a:lnTo>
                      <a:pt x="314" y="518"/>
                    </a:lnTo>
                    <a:lnTo>
                      <a:pt x="287" y="483"/>
                    </a:lnTo>
                    <a:lnTo>
                      <a:pt x="265" y="445"/>
                    </a:lnTo>
                    <a:lnTo>
                      <a:pt x="247" y="405"/>
                    </a:lnTo>
                    <a:lnTo>
                      <a:pt x="234" y="364"/>
                    </a:lnTo>
                    <a:lnTo>
                      <a:pt x="225" y="322"/>
                    </a:lnTo>
                    <a:lnTo>
                      <a:pt x="223" y="281"/>
                    </a:lnTo>
                    <a:lnTo>
                      <a:pt x="225" y="240"/>
                    </a:lnTo>
                    <a:lnTo>
                      <a:pt x="234" y="200"/>
                    </a:lnTo>
                    <a:lnTo>
                      <a:pt x="248" y="163"/>
                    </a:lnTo>
                    <a:lnTo>
                      <a:pt x="267" y="128"/>
                    </a:lnTo>
                    <a:lnTo>
                      <a:pt x="291" y="97"/>
                    </a:lnTo>
                    <a:lnTo>
                      <a:pt x="317" y="69"/>
                    </a:lnTo>
                    <a:lnTo>
                      <a:pt x="348" y="46"/>
                    </a:lnTo>
                    <a:lnTo>
                      <a:pt x="382" y="27"/>
                    </a:lnTo>
                    <a:lnTo>
                      <a:pt x="418" y="12"/>
                    </a:lnTo>
                    <a:lnTo>
                      <a:pt x="457" y="3"/>
                    </a:lnTo>
                    <a:lnTo>
                      <a:pt x="4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3683" y="-272"/>
                <a:ext cx="89" cy="99"/>
              </a:xfrm>
              <a:custGeom>
                <a:avLst/>
                <a:gdLst>
                  <a:gd name="T0" fmla="*/ 223 w 447"/>
                  <a:gd name="T1" fmla="*/ 0 h 497"/>
                  <a:gd name="T2" fmla="*/ 259 w 447"/>
                  <a:gd name="T3" fmla="*/ 2 h 497"/>
                  <a:gd name="T4" fmla="*/ 293 w 447"/>
                  <a:gd name="T5" fmla="*/ 11 h 497"/>
                  <a:gd name="T6" fmla="*/ 326 w 447"/>
                  <a:gd name="T7" fmla="*/ 24 h 497"/>
                  <a:gd name="T8" fmla="*/ 355 w 447"/>
                  <a:gd name="T9" fmla="*/ 43 h 497"/>
                  <a:gd name="T10" fmla="*/ 380 w 447"/>
                  <a:gd name="T11" fmla="*/ 65 h 497"/>
                  <a:gd name="T12" fmla="*/ 403 w 447"/>
                  <a:gd name="T13" fmla="*/ 92 h 497"/>
                  <a:gd name="T14" fmla="*/ 422 w 447"/>
                  <a:gd name="T15" fmla="*/ 122 h 497"/>
                  <a:gd name="T16" fmla="*/ 435 w 447"/>
                  <a:gd name="T17" fmla="*/ 154 h 497"/>
                  <a:gd name="T18" fmla="*/ 443 w 447"/>
                  <a:gd name="T19" fmla="*/ 190 h 497"/>
                  <a:gd name="T20" fmla="*/ 447 w 447"/>
                  <a:gd name="T21" fmla="*/ 226 h 497"/>
                  <a:gd name="T22" fmla="*/ 443 w 447"/>
                  <a:gd name="T23" fmla="*/ 261 h 497"/>
                  <a:gd name="T24" fmla="*/ 437 w 447"/>
                  <a:gd name="T25" fmla="*/ 296 h 497"/>
                  <a:gd name="T26" fmla="*/ 425 w 447"/>
                  <a:gd name="T27" fmla="*/ 331 h 497"/>
                  <a:gd name="T28" fmla="*/ 410 w 447"/>
                  <a:gd name="T29" fmla="*/ 363 h 497"/>
                  <a:gd name="T30" fmla="*/ 391 w 447"/>
                  <a:gd name="T31" fmla="*/ 394 h 497"/>
                  <a:gd name="T32" fmla="*/ 369 w 447"/>
                  <a:gd name="T33" fmla="*/ 423 h 497"/>
                  <a:gd name="T34" fmla="*/ 344 w 447"/>
                  <a:gd name="T35" fmla="*/ 448 h 497"/>
                  <a:gd name="T36" fmla="*/ 317 w 447"/>
                  <a:gd name="T37" fmla="*/ 468 h 497"/>
                  <a:gd name="T38" fmla="*/ 287 w 447"/>
                  <a:gd name="T39" fmla="*/ 484 h 497"/>
                  <a:gd name="T40" fmla="*/ 256 w 447"/>
                  <a:gd name="T41" fmla="*/ 494 h 497"/>
                  <a:gd name="T42" fmla="*/ 223 w 447"/>
                  <a:gd name="T43" fmla="*/ 497 h 497"/>
                  <a:gd name="T44" fmla="*/ 190 w 447"/>
                  <a:gd name="T45" fmla="*/ 494 h 497"/>
                  <a:gd name="T46" fmla="*/ 159 w 447"/>
                  <a:gd name="T47" fmla="*/ 484 h 497"/>
                  <a:gd name="T48" fmla="*/ 129 w 447"/>
                  <a:gd name="T49" fmla="*/ 468 h 497"/>
                  <a:gd name="T50" fmla="*/ 101 w 447"/>
                  <a:gd name="T51" fmla="*/ 448 h 497"/>
                  <a:gd name="T52" fmla="*/ 77 w 447"/>
                  <a:gd name="T53" fmla="*/ 423 h 497"/>
                  <a:gd name="T54" fmla="*/ 54 w 447"/>
                  <a:gd name="T55" fmla="*/ 394 h 497"/>
                  <a:gd name="T56" fmla="*/ 36 w 447"/>
                  <a:gd name="T57" fmla="*/ 363 h 497"/>
                  <a:gd name="T58" fmla="*/ 20 w 447"/>
                  <a:gd name="T59" fmla="*/ 331 h 497"/>
                  <a:gd name="T60" fmla="*/ 10 w 447"/>
                  <a:gd name="T61" fmla="*/ 296 h 497"/>
                  <a:gd name="T62" fmla="*/ 2 w 447"/>
                  <a:gd name="T63" fmla="*/ 261 h 497"/>
                  <a:gd name="T64" fmla="*/ 0 w 447"/>
                  <a:gd name="T65" fmla="*/ 226 h 497"/>
                  <a:gd name="T66" fmla="*/ 3 w 447"/>
                  <a:gd name="T67" fmla="*/ 190 h 497"/>
                  <a:gd name="T68" fmla="*/ 12 w 447"/>
                  <a:gd name="T69" fmla="*/ 154 h 497"/>
                  <a:gd name="T70" fmla="*/ 25 w 447"/>
                  <a:gd name="T71" fmla="*/ 122 h 497"/>
                  <a:gd name="T72" fmla="*/ 43 w 447"/>
                  <a:gd name="T73" fmla="*/ 92 h 497"/>
                  <a:gd name="T74" fmla="*/ 65 w 447"/>
                  <a:gd name="T75" fmla="*/ 65 h 497"/>
                  <a:gd name="T76" fmla="*/ 91 w 447"/>
                  <a:gd name="T77" fmla="*/ 43 h 497"/>
                  <a:gd name="T78" fmla="*/ 121 w 447"/>
                  <a:gd name="T79" fmla="*/ 24 h 497"/>
                  <a:gd name="T80" fmla="*/ 152 w 447"/>
                  <a:gd name="T81" fmla="*/ 11 h 497"/>
                  <a:gd name="T82" fmla="*/ 187 w 447"/>
                  <a:gd name="T83" fmla="*/ 2 h 497"/>
                  <a:gd name="T84" fmla="*/ 223 w 447"/>
                  <a:gd name="T85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7" h="497">
                    <a:moveTo>
                      <a:pt x="223" y="0"/>
                    </a:moveTo>
                    <a:lnTo>
                      <a:pt x="259" y="2"/>
                    </a:lnTo>
                    <a:lnTo>
                      <a:pt x="293" y="11"/>
                    </a:lnTo>
                    <a:lnTo>
                      <a:pt x="326" y="24"/>
                    </a:lnTo>
                    <a:lnTo>
                      <a:pt x="355" y="43"/>
                    </a:lnTo>
                    <a:lnTo>
                      <a:pt x="380" y="65"/>
                    </a:lnTo>
                    <a:lnTo>
                      <a:pt x="403" y="92"/>
                    </a:lnTo>
                    <a:lnTo>
                      <a:pt x="422" y="122"/>
                    </a:lnTo>
                    <a:lnTo>
                      <a:pt x="435" y="154"/>
                    </a:lnTo>
                    <a:lnTo>
                      <a:pt x="443" y="190"/>
                    </a:lnTo>
                    <a:lnTo>
                      <a:pt x="447" y="226"/>
                    </a:lnTo>
                    <a:lnTo>
                      <a:pt x="443" y="261"/>
                    </a:lnTo>
                    <a:lnTo>
                      <a:pt x="437" y="296"/>
                    </a:lnTo>
                    <a:lnTo>
                      <a:pt x="425" y="331"/>
                    </a:lnTo>
                    <a:lnTo>
                      <a:pt x="410" y="363"/>
                    </a:lnTo>
                    <a:lnTo>
                      <a:pt x="391" y="394"/>
                    </a:lnTo>
                    <a:lnTo>
                      <a:pt x="369" y="423"/>
                    </a:lnTo>
                    <a:lnTo>
                      <a:pt x="344" y="448"/>
                    </a:lnTo>
                    <a:lnTo>
                      <a:pt x="317" y="468"/>
                    </a:lnTo>
                    <a:lnTo>
                      <a:pt x="287" y="484"/>
                    </a:lnTo>
                    <a:lnTo>
                      <a:pt x="256" y="494"/>
                    </a:lnTo>
                    <a:lnTo>
                      <a:pt x="223" y="497"/>
                    </a:lnTo>
                    <a:lnTo>
                      <a:pt x="190" y="494"/>
                    </a:lnTo>
                    <a:lnTo>
                      <a:pt x="159" y="484"/>
                    </a:lnTo>
                    <a:lnTo>
                      <a:pt x="129" y="468"/>
                    </a:lnTo>
                    <a:lnTo>
                      <a:pt x="101" y="448"/>
                    </a:lnTo>
                    <a:lnTo>
                      <a:pt x="77" y="423"/>
                    </a:lnTo>
                    <a:lnTo>
                      <a:pt x="54" y="394"/>
                    </a:lnTo>
                    <a:lnTo>
                      <a:pt x="36" y="363"/>
                    </a:lnTo>
                    <a:lnTo>
                      <a:pt x="20" y="331"/>
                    </a:lnTo>
                    <a:lnTo>
                      <a:pt x="10" y="296"/>
                    </a:lnTo>
                    <a:lnTo>
                      <a:pt x="2" y="261"/>
                    </a:lnTo>
                    <a:lnTo>
                      <a:pt x="0" y="226"/>
                    </a:lnTo>
                    <a:lnTo>
                      <a:pt x="3" y="190"/>
                    </a:lnTo>
                    <a:lnTo>
                      <a:pt x="12" y="154"/>
                    </a:lnTo>
                    <a:lnTo>
                      <a:pt x="25" y="122"/>
                    </a:lnTo>
                    <a:lnTo>
                      <a:pt x="43" y="92"/>
                    </a:lnTo>
                    <a:lnTo>
                      <a:pt x="65" y="65"/>
                    </a:lnTo>
                    <a:lnTo>
                      <a:pt x="91" y="43"/>
                    </a:lnTo>
                    <a:lnTo>
                      <a:pt x="121" y="24"/>
                    </a:lnTo>
                    <a:lnTo>
                      <a:pt x="152" y="11"/>
                    </a:lnTo>
                    <a:lnTo>
                      <a:pt x="187" y="2"/>
                    </a:lnTo>
                    <a:lnTo>
                      <a:pt x="2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23"/>
              <p:cNvSpPr>
                <a:spLocks noEditPoints="1"/>
              </p:cNvSpPr>
              <p:nvPr/>
            </p:nvSpPr>
            <p:spPr bwMode="auto">
              <a:xfrm>
                <a:off x="3594" y="-300"/>
                <a:ext cx="601" cy="706"/>
              </a:xfrm>
              <a:custGeom>
                <a:avLst/>
                <a:gdLst>
                  <a:gd name="T0" fmla="*/ 1432 w 3007"/>
                  <a:gd name="T1" fmla="*/ 341 h 3527"/>
                  <a:gd name="T2" fmla="*/ 1531 w 3007"/>
                  <a:gd name="T3" fmla="*/ 946 h 3527"/>
                  <a:gd name="T4" fmla="*/ 1444 w 3007"/>
                  <a:gd name="T5" fmla="*/ 1049 h 3527"/>
                  <a:gd name="T6" fmla="*/ 1456 w 3007"/>
                  <a:gd name="T7" fmla="*/ 1359 h 3527"/>
                  <a:gd name="T8" fmla="*/ 2905 w 3007"/>
                  <a:gd name="T9" fmla="*/ 1359 h 3527"/>
                  <a:gd name="T10" fmla="*/ 2905 w 3007"/>
                  <a:gd name="T11" fmla="*/ 284 h 3527"/>
                  <a:gd name="T12" fmla="*/ 2216 w 3007"/>
                  <a:gd name="T13" fmla="*/ 11 h 3527"/>
                  <a:gd name="T14" fmla="*/ 2910 w 3007"/>
                  <a:gd name="T15" fmla="*/ 193 h 3527"/>
                  <a:gd name="T16" fmla="*/ 3007 w 3007"/>
                  <a:gd name="T17" fmla="*/ 1303 h 3527"/>
                  <a:gd name="T18" fmla="*/ 2881 w 3007"/>
                  <a:gd name="T19" fmla="*/ 1459 h 3527"/>
                  <a:gd name="T20" fmla="*/ 2790 w 3007"/>
                  <a:gd name="T21" fmla="*/ 2485 h 3527"/>
                  <a:gd name="T22" fmla="*/ 2716 w 3007"/>
                  <a:gd name="T23" fmla="*/ 2478 h 3527"/>
                  <a:gd name="T24" fmla="*/ 2229 w 3007"/>
                  <a:gd name="T25" fmla="*/ 2198 h 3527"/>
                  <a:gd name="T26" fmla="*/ 2124 w 3007"/>
                  <a:gd name="T27" fmla="*/ 2181 h 3527"/>
                  <a:gd name="T28" fmla="*/ 1639 w 3007"/>
                  <a:gd name="T29" fmla="*/ 2483 h 3527"/>
                  <a:gd name="T30" fmla="*/ 1770 w 3007"/>
                  <a:gd name="T31" fmla="*/ 2721 h 3527"/>
                  <a:gd name="T32" fmla="*/ 1650 w 3007"/>
                  <a:gd name="T33" fmla="*/ 2989 h 3527"/>
                  <a:gd name="T34" fmla="*/ 1887 w 3007"/>
                  <a:gd name="T35" fmla="*/ 3176 h 3527"/>
                  <a:gd name="T36" fmla="*/ 1990 w 3007"/>
                  <a:gd name="T37" fmla="*/ 3419 h 3527"/>
                  <a:gd name="T38" fmla="*/ 1807 w 3007"/>
                  <a:gd name="T39" fmla="*/ 3502 h 3527"/>
                  <a:gd name="T40" fmla="*/ 1469 w 3007"/>
                  <a:gd name="T41" fmla="*/ 3527 h 3527"/>
                  <a:gd name="T42" fmla="*/ 1142 w 3007"/>
                  <a:gd name="T43" fmla="*/ 3494 h 3527"/>
                  <a:gd name="T44" fmla="*/ 996 w 3007"/>
                  <a:gd name="T45" fmla="*/ 3402 h 3527"/>
                  <a:gd name="T46" fmla="*/ 1139 w 3007"/>
                  <a:gd name="T47" fmla="*/ 3141 h 3527"/>
                  <a:gd name="T48" fmla="*/ 1310 w 3007"/>
                  <a:gd name="T49" fmla="*/ 2958 h 3527"/>
                  <a:gd name="T50" fmla="*/ 1223 w 3007"/>
                  <a:gd name="T51" fmla="*/ 2680 h 3527"/>
                  <a:gd name="T52" fmla="*/ 1379 w 3007"/>
                  <a:gd name="T53" fmla="*/ 2467 h 3527"/>
                  <a:gd name="T54" fmla="*/ 1547 w 3007"/>
                  <a:gd name="T55" fmla="*/ 2419 h 3527"/>
                  <a:gd name="T56" fmla="*/ 1382 w 3007"/>
                  <a:gd name="T57" fmla="*/ 1393 h 3527"/>
                  <a:gd name="T58" fmla="*/ 992 w 3007"/>
                  <a:gd name="T59" fmla="*/ 900 h 3527"/>
                  <a:gd name="T60" fmla="*/ 916 w 3007"/>
                  <a:gd name="T61" fmla="*/ 875 h 3527"/>
                  <a:gd name="T62" fmla="*/ 934 w 3007"/>
                  <a:gd name="T63" fmla="*/ 2480 h 3527"/>
                  <a:gd name="T64" fmla="*/ 816 w 3007"/>
                  <a:gd name="T65" fmla="*/ 2473 h 3527"/>
                  <a:gd name="T66" fmla="*/ 668 w 3007"/>
                  <a:gd name="T67" fmla="*/ 1600 h 3527"/>
                  <a:gd name="T68" fmla="*/ 582 w 3007"/>
                  <a:gd name="T69" fmla="*/ 2455 h 3527"/>
                  <a:gd name="T70" fmla="*/ 762 w 3007"/>
                  <a:gd name="T71" fmla="*/ 2641 h 3527"/>
                  <a:gd name="T72" fmla="*/ 709 w 3007"/>
                  <a:gd name="T73" fmla="*/ 2923 h 3527"/>
                  <a:gd name="T74" fmla="*/ 814 w 3007"/>
                  <a:gd name="T75" fmla="*/ 3109 h 3527"/>
                  <a:gd name="T76" fmla="*/ 993 w 3007"/>
                  <a:gd name="T77" fmla="*/ 3366 h 3527"/>
                  <a:gd name="T78" fmla="*/ 886 w 3007"/>
                  <a:gd name="T79" fmla="*/ 3484 h 3527"/>
                  <a:gd name="T80" fmla="*/ 574 w 3007"/>
                  <a:gd name="T81" fmla="*/ 3526 h 3527"/>
                  <a:gd name="T82" fmla="*/ 228 w 3007"/>
                  <a:gd name="T83" fmla="*/ 3510 h 3527"/>
                  <a:gd name="T84" fmla="*/ 13 w 3007"/>
                  <a:gd name="T85" fmla="*/ 3434 h 3527"/>
                  <a:gd name="T86" fmla="*/ 75 w 3007"/>
                  <a:gd name="T87" fmla="*/ 3213 h 3527"/>
                  <a:gd name="T88" fmla="*/ 375 w 3007"/>
                  <a:gd name="T89" fmla="*/ 3014 h 3527"/>
                  <a:gd name="T90" fmla="*/ 226 w 3007"/>
                  <a:gd name="T91" fmla="*/ 2762 h 3527"/>
                  <a:gd name="T92" fmla="*/ 319 w 3007"/>
                  <a:gd name="T93" fmla="*/ 2508 h 3527"/>
                  <a:gd name="T94" fmla="*/ 421 w 3007"/>
                  <a:gd name="T95" fmla="*/ 1488 h 3527"/>
                  <a:gd name="T96" fmla="*/ 229 w 3007"/>
                  <a:gd name="T97" fmla="*/ 1533 h 3527"/>
                  <a:gd name="T98" fmla="*/ 105 w 3007"/>
                  <a:gd name="T99" fmla="*/ 1518 h 3527"/>
                  <a:gd name="T100" fmla="*/ 231 w 3007"/>
                  <a:gd name="T101" fmla="*/ 790 h 3527"/>
                  <a:gd name="T102" fmla="*/ 262 w 3007"/>
                  <a:gd name="T103" fmla="*/ 745 h 3527"/>
                  <a:gd name="T104" fmla="*/ 290 w 3007"/>
                  <a:gd name="T105" fmla="*/ 729 h 3527"/>
                  <a:gd name="T106" fmla="*/ 450 w 3007"/>
                  <a:gd name="T107" fmla="*/ 682 h 3527"/>
                  <a:gd name="T108" fmla="*/ 656 w 3007"/>
                  <a:gd name="T109" fmla="*/ 696 h 3527"/>
                  <a:gd name="T110" fmla="*/ 740 w 3007"/>
                  <a:gd name="T111" fmla="*/ 656 h 3527"/>
                  <a:gd name="T112" fmla="*/ 985 w 3007"/>
                  <a:gd name="T113" fmla="*/ 709 h 3527"/>
                  <a:gd name="T114" fmla="*/ 1357 w 3007"/>
                  <a:gd name="T115" fmla="*/ 309 h 3527"/>
                  <a:gd name="T116" fmla="*/ 1512 w 3007"/>
                  <a:gd name="T117" fmla="*/ 181 h 3527"/>
                  <a:gd name="T118" fmla="*/ 2181 w 3007"/>
                  <a:gd name="T119" fmla="*/ 0 h 3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07" h="3527">
                    <a:moveTo>
                      <a:pt x="1512" y="261"/>
                    </a:moveTo>
                    <a:lnTo>
                      <a:pt x="1491" y="263"/>
                    </a:lnTo>
                    <a:lnTo>
                      <a:pt x="1472" y="271"/>
                    </a:lnTo>
                    <a:lnTo>
                      <a:pt x="1456" y="284"/>
                    </a:lnTo>
                    <a:lnTo>
                      <a:pt x="1443" y="300"/>
                    </a:lnTo>
                    <a:lnTo>
                      <a:pt x="1436" y="320"/>
                    </a:lnTo>
                    <a:lnTo>
                      <a:pt x="1432" y="341"/>
                    </a:lnTo>
                    <a:lnTo>
                      <a:pt x="1432" y="860"/>
                    </a:lnTo>
                    <a:lnTo>
                      <a:pt x="1472" y="873"/>
                    </a:lnTo>
                    <a:lnTo>
                      <a:pt x="1490" y="882"/>
                    </a:lnTo>
                    <a:lnTo>
                      <a:pt x="1506" y="894"/>
                    </a:lnTo>
                    <a:lnTo>
                      <a:pt x="1518" y="910"/>
                    </a:lnTo>
                    <a:lnTo>
                      <a:pt x="1527" y="927"/>
                    </a:lnTo>
                    <a:lnTo>
                      <a:pt x="1531" y="946"/>
                    </a:lnTo>
                    <a:lnTo>
                      <a:pt x="1533" y="966"/>
                    </a:lnTo>
                    <a:lnTo>
                      <a:pt x="1528" y="987"/>
                    </a:lnTo>
                    <a:lnTo>
                      <a:pt x="1518" y="1009"/>
                    </a:lnTo>
                    <a:lnTo>
                      <a:pt x="1504" y="1025"/>
                    </a:lnTo>
                    <a:lnTo>
                      <a:pt x="1486" y="1037"/>
                    </a:lnTo>
                    <a:lnTo>
                      <a:pt x="1466" y="1046"/>
                    </a:lnTo>
                    <a:lnTo>
                      <a:pt x="1444" y="1049"/>
                    </a:lnTo>
                    <a:lnTo>
                      <a:pt x="1441" y="1049"/>
                    </a:lnTo>
                    <a:lnTo>
                      <a:pt x="1437" y="1047"/>
                    </a:lnTo>
                    <a:lnTo>
                      <a:pt x="1433" y="1046"/>
                    </a:lnTo>
                    <a:lnTo>
                      <a:pt x="1433" y="1303"/>
                    </a:lnTo>
                    <a:lnTo>
                      <a:pt x="1436" y="1324"/>
                    </a:lnTo>
                    <a:lnTo>
                      <a:pt x="1444" y="1344"/>
                    </a:lnTo>
                    <a:lnTo>
                      <a:pt x="1456" y="1359"/>
                    </a:lnTo>
                    <a:lnTo>
                      <a:pt x="1472" y="1372"/>
                    </a:lnTo>
                    <a:lnTo>
                      <a:pt x="1491" y="1381"/>
                    </a:lnTo>
                    <a:lnTo>
                      <a:pt x="1512" y="1383"/>
                    </a:lnTo>
                    <a:lnTo>
                      <a:pt x="2849" y="1383"/>
                    </a:lnTo>
                    <a:lnTo>
                      <a:pt x="2870" y="1381"/>
                    </a:lnTo>
                    <a:lnTo>
                      <a:pt x="2890" y="1372"/>
                    </a:lnTo>
                    <a:lnTo>
                      <a:pt x="2905" y="1359"/>
                    </a:lnTo>
                    <a:lnTo>
                      <a:pt x="2918" y="1344"/>
                    </a:lnTo>
                    <a:lnTo>
                      <a:pt x="2926" y="1324"/>
                    </a:lnTo>
                    <a:lnTo>
                      <a:pt x="2929" y="1303"/>
                    </a:lnTo>
                    <a:lnTo>
                      <a:pt x="2929" y="341"/>
                    </a:lnTo>
                    <a:lnTo>
                      <a:pt x="2926" y="320"/>
                    </a:lnTo>
                    <a:lnTo>
                      <a:pt x="2918" y="300"/>
                    </a:lnTo>
                    <a:lnTo>
                      <a:pt x="2905" y="284"/>
                    </a:lnTo>
                    <a:lnTo>
                      <a:pt x="2890" y="271"/>
                    </a:lnTo>
                    <a:lnTo>
                      <a:pt x="2870" y="263"/>
                    </a:lnTo>
                    <a:lnTo>
                      <a:pt x="2849" y="261"/>
                    </a:lnTo>
                    <a:lnTo>
                      <a:pt x="1512" y="261"/>
                    </a:lnTo>
                    <a:close/>
                    <a:moveTo>
                      <a:pt x="2181" y="0"/>
                    </a:moveTo>
                    <a:lnTo>
                      <a:pt x="2200" y="3"/>
                    </a:lnTo>
                    <a:lnTo>
                      <a:pt x="2216" y="11"/>
                    </a:lnTo>
                    <a:lnTo>
                      <a:pt x="2228" y="25"/>
                    </a:lnTo>
                    <a:lnTo>
                      <a:pt x="2237" y="41"/>
                    </a:lnTo>
                    <a:lnTo>
                      <a:pt x="2240" y="60"/>
                    </a:lnTo>
                    <a:lnTo>
                      <a:pt x="2240" y="181"/>
                    </a:lnTo>
                    <a:lnTo>
                      <a:pt x="2849" y="181"/>
                    </a:lnTo>
                    <a:lnTo>
                      <a:pt x="2881" y="184"/>
                    </a:lnTo>
                    <a:lnTo>
                      <a:pt x="2910" y="193"/>
                    </a:lnTo>
                    <a:lnTo>
                      <a:pt x="2938" y="208"/>
                    </a:lnTo>
                    <a:lnTo>
                      <a:pt x="2960" y="228"/>
                    </a:lnTo>
                    <a:lnTo>
                      <a:pt x="2980" y="251"/>
                    </a:lnTo>
                    <a:lnTo>
                      <a:pt x="2994" y="279"/>
                    </a:lnTo>
                    <a:lnTo>
                      <a:pt x="3004" y="309"/>
                    </a:lnTo>
                    <a:lnTo>
                      <a:pt x="3007" y="341"/>
                    </a:lnTo>
                    <a:lnTo>
                      <a:pt x="3007" y="1303"/>
                    </a:lnTo>
                    <a:lnTo>
                      <a:pt x="3004" y="1335"/>
                    </a:lnTo>
                    <a:lnTo>
                      <a:pt x="2994" y="1365"/>
                    </a:lnTo>
                    <a:lnTo>
                      <a:pt x="2980" y="1393"/>
                    </a:lnTo>
                    <a:lnTo>
                      <a:pt x="2960" y="1416"/>
                    </a:lnTo>
                    <a:lnTo>
                      <a:pt x="2938" y="1436"/>
                    </a:lnTo>
                    <a:lnTo>
                      <a:pt x="2910" y="1451"/>
                    </a:lnTo>
                    <a:lnTo>
                      <a:pt x="2881" y="1459"/>
                    </a:lnTo>
                    <a:lnTo>
                      <a:pt x="2850" y="1463"/>
                    </a:lnTo>
                    <a:lnTo>
                      <a:pt x="2564" y="1463"/>
                    </a:lnTo>
                    <a:lnTo>
                      <a:pt x="2814" y="2419"/>
                    </a:lnTo>
                    <a:lnTo>
                      <a:pt x="2817" y="2438"/>
                    </a:lnTo>
                    <a:lnTo>
                      <a:pt x="2812" y="2457"/>
                    </a:lnTo>
                    <a:lnTo>
                      <a:pt x="2804" y="2472"/>
                    </a:lnTo>
                    <a:lnTo>
                      <a:pt x="2790" y="2485"/>
                    </a:lnTo>
                    <a:lnTo>
                      <a:pt x="2773" y="2493"/>
                    </a:lnTo>
                    <a:lnTo>
                      <a:pt x="2768" y="2493"/>
                    </a:lnTo>
                    <a:lnTo>
                      <a:pt x="2763" y="2495"/>
                    </a:lnTo>
                    <a:lnTo>
                      <a:pt x="2758" y="2495"/>
                    </a:lnTo>
                    <a:lnTo>
                      <a:pt x="2742" y="2493"/>
                    </a:lnTo>
                    <a:lnTo>
                      <a:pt x="2728" y="2487"/>
                    </a:lnTo>
                    <a:lnTo>
                      <a:pt x="2716" y="2478"/>
                    </a:lnTo>
                    <a:lnTo>
                      <a:pt x="2707" y="2466"/>
                    </a:lnTo>
                    <a:lnTo>
                      <a:pt x="2701" y="2450"/>
                    </a:lnTo>
                    <a:lnTo>
                      <a:pt x="2441" y="1463"/>
                    </a:lnTo>
                    <a:lnTo>
                      <a:pt x="2240" y="1463"/>
                    </a:lnTo>
                    <a:lnTo>
                      <a:pt x="2240" y="2162"/>
                    </a:lnTo>
                    <a:lnTo>
                      <a:pt x="2237" y="2181"/>
                    </a:lnTo>
                    <a:lnTo>
                      <a:pt x="2229" y="2198"/>
                    </a:lnTo>
                    <a:lnTo>
                      <a:pt x="2216" y="2211"/>
                    </a:lnTo>
                    <a:lnTo>
                      <a:pt x="2200" y="2220"/>
                    </a:lnTo>
                    <a:lnTo>
                      <a:pt x="2181" y="2224"/>
                    </a:lnTo>
                    <a:lnTo>
                      <a:pt x="2163" y="2220"/>
                    </a:lnTo>
                    <a:lnTo>
                      <a:pt x="2146" y="2211"/>
                    </a:lnTo>
                    <a:lnTo>
                      <a:pt x="2133" y="2198"/>
                    </a:lnTo>
                    <a:lnTo>
                      <a:pt x="2124" y="2181"/>
                    </a:lnTo>
                    <a:lnTo>
                      <a:pt x="2121" y="2162"/>
                    </a:lnTo>
                    <a:lnTo>
                      <a:pt x="2121" y="1463"/>
                    </a:lnTo>
                    <a:lnTo>
                      <a:pt x="1921" y="1463"/>
                    </a:lnTo>
                    <a:lnTo>
                      <a:pt x="1661" y="2450"/>
                    </a:lnTo>
                    <a:lnTo>
                      <a:pt x="1657" y="2463"/>
                    </a:lnTo>
                    <a:lnTo>
                      <a:pt x="1649" y="2475"/>
                    </a:lnTo>
                    <a:lnTo>
                      <a:pt x="1639" y="2483"/>
                    </a:lnTo>
                    <a:lnTo>
                      <a:pt x="1671" y="2507"/>
                    </a:lnTo>
                    <a:lnTo>
                      <a:pt x="1699" y="2535"/>
                    </a:lnTo>
                    <a:lnTo>
                      <a:pt x="1724" y="2566"/>
                    </a:lnTo>
                    <a:lnTo>
                      <a:pt x="1744" y="2600"/>
                    </a:lnTo>
                    <a:lnTo>
                      <a:pt x="1758" y="2638"/>
                    </a:lnTo>
                    <a:lnTo>
                      <a:pt x="1767" y="2679"/>
                    </a:lnTo>
                    <a:lnTo>
                      <a:pt x="1770" y="2721"/>
                    </a:lnTo>
                    <a:lnTo>
                      <a:pt x="1768" y="2762"/>
                    </a:lnTo>
                    <a:lnTo>
                      <a:pt x="1759" y="2804"/>
                    </a:lnTo>
                    <a:lnTo>
                      <a:pt x="1746" y="2845"/>
                    </a:lnTo>
                    <a:lnTo>
                      <a:pt x="1728" y="2885"/>
                    </a:lnTo>
                    <a:lnTo>
                      <a:pt x="1706" y="2923"/>
                    </a:lnTo>
                    <a:lnTo>
                      <a:pt x="1680" y="2958"/>
                    </a:lnTo>
                    <a:lnTo>
                      <a:pt x="1650" y="2989"/>
                    </a:lnTo>
                    <a:lnTo>
                      <a:pt x="1619" y="3014"/>
                    </a:lnTo>
                    <a:lnTo>
                      <a:pt x="1671" y="3031"/>
                    </a:lnTo>
                    <a:lnTo>
                      <a:pt x="1721" y="3053"/>
                    </a:lnTo>
                    <a:lnTo>
                      <a:pt x="1768" y="3079"/>
                    </a:lnTo>
                    <a:lnTo>
                      <a:pt x="1812" y="3109"/>
                    </a:lnTo>
                    <a:lnTo>
                      <a:pt x="1851" y="3141"/>
                    </a:lnTo>
                    <a:lnTo>
                      <a:pt x="1887" y="3176"/>
                    </a:lnTo>
                    <a:lnTo>
                      <a:pt x="1917" y="3213"/>
                    </a:lnTo>
                    <a:lnTo>
                      <a:pt x="1943" y="3251"/>
                    </a:lnTo>
                    <a:lnTo>
                      <a:pt x="1965" y="3290"/>
                    </a:lnTo>
                    <a:lnTo>
                      <a:pt x="1981" y="3329"/>
                    </a:lnTo>
                    <a:lnTo>
                      <a:pt x="1990" y="3366"/>
                    </a:lnTo>
                    <a:lnTo>
                      <a:pt x="1994" y="3402"/>
                    </a:lnTo>
                    <a:lnTo>
                      <a:pt x="1990" y="3419"/>
                    </a:lnTo>
                    <a:lnTo>
                      <a:pt x="1979" y="3434"/>
                    </a:lnTo>
                    <a:lnTo>
                      <a:pt x="1963" y="3449"/>
                    </a:lnTo>
                    <a:lnTo>
                      <a:pt x="1941" y="3462"/>
                    </a:lnTo>
                    <a:lnTo>
                      <a:pt x="1915" y="3474"/>
                    </a:lnTo>
                    <a:lnTo>
                      <a:pt x="1882" y="3484"/>
                    </a:lnTo>
                    <a:lnTo>
                      <a:pt x="1848" y="3494"/>
                    </a:lnTo>
                    <a:lnTo>
                      <a:pt x="1807" y="3502"/>
                    </a:lnTo>
                    <a:lnTo>
                      <a:pt x="1765" y="3510"/>
                    </a:lnTo>
                    <a:lnTo>
                      <a:pt x="1720" y="3515"/>
                    </a:lnTo>
                    <a:lnTo>
                      <a:pt x="1672" y="3521"/>
                    </a:lnTo>
                    <a:lnTo>
                      <a:pt x="1623" y="3524"/>
                    </a:lnTo>
                    <a:lnTo>
                      <a:pt x="1572" y="3526"/>
                    </a:lnTo>
                    <a:lnTo>
                      <a:pt x="1521" y="3527"/>
                    </a:lnTo>
                    <a:lnTo>
                      <a:pt x="1469" y="3527"/>
                    </a:lnTo>
                    <a:lnTo>
                      <a:pt x="1418" y="3526"/>
                    </a:lnTo>
                    <a:lnTo>
                      <a:pt x="1367" y="3524"/>
                    </a:lnTo>
                    <a:lnTo>
                      <a:pt x="1318" y="3521"/>
                    </a:lnTo>
                    <a:lnTo>
                      <a:pt x="1271" y="3515"/>
                    </a:lnTo>
                    <a:lnTo>
                      <a:pt x="1225" y="3510"/>
                    </a:lnTo>
                    <a:lnTo>
                      <a:pt x="1183" y="3502"/>
                    </a:lnTo>
                    <a:lnTo>
                      <a:pt x="1142" y="3494"/>
                    </a:lnTo>
                    <a:lnTo>
                      <a:pt x="1107" y="3484"/>
                    </a:lnTo>
                    <a:lnTo>
                      <a:pt x="1076" y="3474"/>
                    </a:lnTo>
                    <a:lnTo>
                      <a:pt x="1049" y="3462"/>
                    </a:lnTo>
                    <a:lnTo>
                      <a:pt x="1027" y="3449"/>
                    </a:lnTo>
                    <a:lnTo>
                      <a:pt x="1010" y="3434"/>
                    </a:lnTo>
                    <a:lnTo>
                      <a:pt x="1001" y="3419"/>
                    </a:lnTo>
                    <a:lnTo>
                      <a:pt x="996" y="3402"/>
                    </a:lnTo>
                    <a:lnTo>
                      <a:pt x="1000" y="3366"/>
                    </a:lnTo>
                    <a:lnTo>
                      <a:pt x="1009" y="3329"/>
                    </a:lnTo>
                    <a:lnTo>
                      <a:pt x="1025" y="3290"/>
                    </a:lnTo>
                    <a:lnTo>
                      <a:pt x="1046" y="3251"/>
                    </a:lnTo>
                    <a:lnTo>
                      <a:pt x="1073" y="3213"/>
                    </a:lnTo>
                    <a:lnTo>
                      <a:pt x="1103" y="3176"/>
                    </a:lnTo>
                    <a:lnTo>
                      <a:pt x="1139" y="3141"/>
                    </a:lnTo>
                    <a:lnTo>
                      <a:pt x="1179" y="3109"/>
                    </a:lnTo>
                    <a:lnTo>
                      <a:pt x="1223" y="3079"/>
                    </a:lnTo>
                    <a:lnTo>
                      <a:pt x="1270" y="3053"/>
                    </a:lnTo>
                    <a:lnTo>
                      <a:pt x="1319" y="3031"/>
                    </a:lnTo>
                    <a:lnTo>
                      <a:pt x="1372" y="3014"/>
                    </a:lnTo>
                    <a:lnTo>
                      <a:pt x="1340" y="2989"/>
                    </a:lnTo>
                    <a:lnTo>
                      <a:pt x="1310" y="2958"/>
                    </a:lnTo>
                    <a:lnTo>
                      <a:pt x="1284" y="2923"/>
                    </a:lnTo>
                    <a:lnTo>
                      <a:pt x="1262" y="2885"/>
                    </a:lnTo>
                    <a:lnTo>
                      <a:pt x="1245" y="2845"/>
                    </a:lnTo>
                    <a:lnTo>
                      <a:pt x="1231" y="2804"/>
                    </a:lnTo>
                    <a:lnTo>
                      <a:pt x="1223" y="2762"/>
                    </a:lnTo>
                    <a:lnTo>
                      <a:pt x="1220" y="2721"/>
                    </a:lnTo>
                    <a:lnTo>
                      <a:pt x="1223" y="2680"/>
                    </a:lnTo>
                    <a:lnTo>
                      <a:pt x="1232" y="2640"/>
                    </a:lnTo>
                    <a:lnTo>
                      <a:pt x="1246" y="2602"/>
                    </a:lnTo>
                    <a:lnTo>
                      <a:pt x="1264" y="2568"/>
                    </a:lnTo>
                    <a:lnTo>
                      <a:pt x="1287" y="2537"/>
                    </a:lnTo>
                    <a:lnTo>
                      <a:pt x="1315" y="2509"/>
                    </a:lnTo>
                    <a:lnTo>
                      <a:pt x="1345" y="2486"/>
                    </a:lnTo>
                    <a:lnTo>
                      <a:pt x="1379" y="2467"/>
                    </a:lnTo>
                    <a:lnTo>
                      <a:pt x="1416" y="2452"/>
                    </a:lnTo>
                    <a:lnTo>
                      <a:pt x="1454" y="2443"/>
                    </a:lnTo>
                    <a:lnTo>
                      <a:pt x="1495" y="2440"/>
                    </a:lnTo>
                    <a:lnTo>
                      <a:pt x="1522" y="2442"/>
                    </a:lnTo>
                    <a:lnTo>
                      <a:pt x="1547" y="2446"/>
                    </a:lnTo>
                    <a:lnTo>
                      <a:pt x="1546" y="2432"/>
                    </a:lnTo>
                    <a:lnTo>
                      <a:pt x="1547" y="2419"/>
                    </a:lnTo>
                    <a:lnTo>
                      <a:pt x="1799" y="1463"/>
                    </a:lnTo>
                    <a:lnTo>
                      <a:pt x="1512" y="1463"/>
                    </a:lnTo>
                    <a:lnTo>
                      <a:pt x="1480" y="1459"/>
                    </a:lnTo>
                    <a:lnTo>
                      <a:pt x="1451" y="1451"/>
                    </a:lnTo>
                    <a:lnTo>
                      <a:pt x="1425" y="1436"/>
                    </a:lnTo>
                    <a:lnTo>
                      <a:pt x="1401" y="1416"/>
                    </a:lnTo>
                    <a:lnTo>
                      <a:pt x="1382" y="1393"/>
                    </a:lnTo>
                    <a:lnTo>
                      <a:pt x="1367" y="1365"/>
                    </a:lnTo>
                    <a:lnTo>
                      <a:pt x="1358" y="1335"/>
                    </a:lnTo>
                    <a:lnTo>
                      <a:pt x="1355" y="1303"/>
                    </a:lnTo>
                    <a:lnTo>
                      <a:pt x="1355" y="1023"/>
                    </a:lnTo>
                    <a:lnTo>
                      <a:pt x="993" y="900"/>
                    </a:lnTo>
                    <a:lnTo>
                      <a:pt x="992" y="900"/>
                    </a:lnTo>
                    <a:lnTo>
                      <a:pt x="992" y="900"/>
                    </a:lnTo>
                    <a:lnTo>
                      <a:pt x="991" y="900"/>
                    </a:lnTo>
                    <a:lnTo>
                      <a:pt x="989" y="899"/>
                    </a:lnTo>
                    <a:lnTo>
                      <a:pt x="981" y="895"/>
                    </a:lnTo>
                    <a:lnTo>
                      <a:pt x="970" y="892"/>
                    </a:lnTo>
                    <a:lnTo>
                      <a:pt x="955" y="887"/>
                    </a:lnTo>
                    <a:lnTo>
                      <a:pt x="936" y="882"/>
                    </a:lnTo>
                    <a:lnTo>
                      <a:pt x="916" y="875"/>
                    </a:lnTo>
                    <a:lnTo>
                      <a:pt x="916" y="1488"/>
                    </a:lnTo>
                    <a:lnTo>
                      <a:pt x="985" y="2378"/>
                    </a:lnTo>
                    <a:lnTo>
                      <a:pt x="984" y="2403"/>
                    </a:lnTo>
                    <a:lnTo>
                      <a:pt x="978" y="2427"/>
                    </a:lnTo>
                    <a:lnTo>
                      <a:pt x="967" y="2448"/>
                    </a:lnTo>
                    <a:lnTo>
                      <a:pt x="953" y="2466"/>
                    </a:lnTo>
                    <a:lnTo>
                      <a:pt x="934" y="2480"/>
                    </a:lnTo>
                    <a:lnTo>
                      <a:pt x="912" y="2490"/>
                    </a:lnTo>
                    <a:lnTo>
                      <a:pt x="888" y="2495"/>
                    </a:lnTo>
                    <a:lnTo>
                      <a:pt x="884" y="2495"/>
                    </a:lnTo>
                    <a:lnTo>
                      <a:pt x="880" y="2495"/>
                    </a:lnTo>
                    <a:lnTo>
                      <a:pt x="857" y="2492"/>
                    </a:lnTo>
                    <a:lnTo>
                      <a:pt x="836" y="2486"/>
                    </a:lnTo>
                    <a:lnTo>
                      <a:pt x="816" y="2473"/>
                    </a:lnTo>
                    <a:lnTo>
                      <a:pt x="800" y="2458"/>
                    </a:lnTo>
                    <a:lnTo>
                      <a:pt x="788" y="2440"/>
                    </a:lnTo>
                    <a:lnTo>
                      <a:pt x="778" y="2419"/>
                    </a:lnTo>
                    <a:lnTo>
                      <a:pt x="774" y="2396"/>
                    </a:lnTo>
                    <a:lnTo>
                      <a:pt x="711" y="1592"/>
                    </a:lnTo>
                    <a:lnTo>
                      <a:pt x="690" y="1598"/>
                    </a:lnTo>
                    <a:lnTo>
                      <a:pt x="668" y="1600"/>
                    </a:lnTo>
                    <a:lnTo>
                      <a:pt x="646" y="1598"/>
                    </a:lnTo>
                    <a:lnTo>
                      <a:pt x="625" y="1592"/>
                    </a:lnTo>
                    <a:lnTo>
                      <a:pt x="561" y="2396"/>
                    </a:lnTo>
                    <a:lnTo>
                      <a:pt x="558" y="2413"/>
                    </a:lnTo>
                    <a:lnTo>
                      <a:pt x="553" y="2430"/>
                    </a:lnTo>
                    <a:lnTo>
                      <a:pt x="544" y="2446"/>
                    </a:lnTo>
                    <a:lnTo>
                      <a:pt x="582" y="2455"/>
                    </a:lnTo>
                    <a:lnTo>
                      <a:pt x="618" y="2469"/>
                    </a:lnTo>
                    <a:lnTo>
                      <a:pt x="651" y="2488"/>
                    </a:lnTo>
                    <a:lnTo>
                      <a:pt x="681" y="2512"/>
                    </a:lnTo>
                    <a:lnTo>
                      <a:pt x="707" y="2539"/>
                    </a:lnTo>
                    <a:lnTo>
                      <a:pt x="730" y="2570"/>
                    </a:lnTo>
                    <a:lnTo>
                      <a:pt x="749" y="2604"/>
                    </a:lnTo>
                    <a:lnTo>
                      <a:pt x="762" y="2641"/>
                    </a:lnTo>
                    <a:lnTo>
                      <a:pt x="771" y="2680"/>
                    </a:lnTo>
                    <a:lnTo>
                      <a:pt x="773" y="2721"/>
                    </a:lnTo>
                    <a:lnTo>
                      <a:pt x="771" y="2762"/>
                    </a:lnTo>
                    <a:lnTo>
                      <a:pt x="762" y="2804"/>
                    </a:lnTo>
                    <a:lnTo>
                      <a:pt x="749" y="2845"/>
                    </a:lnTo>
                    <a:lnTo>
                      <a:pt x="731" y="2885"/>
                    </a:lnTo>
                    <a:lnTo>
                      <a:pt x="709" y="2923"/>
                    </a:lnTo>
                    <a:lnTo>
                      <a:pt x="683" y="2958"/>
                    </a:lnTo>
                    <a:lnTo>
                      <a:pt x="654" y="2989"/>
                    </a:lnTo>
                    <a:lnTo>
                      <a:pt x="621" y="3014"/>
                    </a:lnTo>
                    <a:lnTo>
                      <a:pt x="674" y="3031"/>
                    </a:lnTo>
                    <a:lnTo>
                      <a:pt x="724" y="3053"/>
                    </a:lnTo>
                    <a:lnTo>
                      <a:pt x="771" y="3079"/>
                    </a:lnTo>
                    <a:lnTo>
                      <a:pt x="814" y="3109"/>
                    </a:lnTo>
                    <a:lnTo>
                      <a:pt x="853" y="3141"/>
                    </a:lnTo>
                    <a:lnTo>
                      <a:pt x="889" y="3176"/>
                    </a:lnTo>
                    <a:lnTo>
                      <a:pt x="921" y="3213"/>
                    </a:lnTo>
                    <a:lnTo>
                      <a:pt x="947" y="3251"/>
                    </a:lnTo>
                    <a:lnTo>
                      <a:pt x="968" y="3290"/>
                    </a:lnTo>
                    <a:lnTo>
                      <a:pt x="983" y="3329"/>
                    </a:lnTo>
                    <a:lnTo>
                      <a:pt x="993" y="3366"/>
                    </a:lnTo>
                    <a:lnTo>
                      <a:pt x="996" y="3402"/>
                    </a:lnTo>
                    <a:lnTo>
                      <a:pt x="993" y="3419"/>
                    </a:lnTo>
                    <a:lnTo>
                      <a:pt x="982" y="3434"/>
                    </a:lnTo>
                    <a:lnTo>
                      <a:pt x="967" y="3449"/>
                    </a:lnTo>
                    <a:lnTo>
                      <a:pt x="945" y="3462"/>
                    </a:lnTo>
                    <a:lnTo>
                      <a:pt x="918" y="3474"/>
                    </a:lnTo>
                    <a:lnTo>
                      <a:pt x="886" y="3484"/>
                    </a:lnTo>
                    <a:lnTo>
                      <a:pt x="850" y="3494"/>
                    </a:lnTo>
                    <a:lnTo>
                      <a:pt x="811" y="3502"/>
                    </a:lnTo>
                    <a:lnTo>
                      <a:pt x="767" y="3510"/>
                    </a:lnTo>
                    <a:lnTo>
                      <a:pt x="723" y="3515"/>
                    </a:lnTo>
                    <a:lnTo>
                      <a:pt x="675" y="3521"/>
                    </a:lnTo>
                    <a:lnTo>
                      <a:pt x="626" y="3524"/>
                    </a:lnTo>
                    <a:lnTo>
                      <a:pt x="574" y="3526"/>
                    </a:lnTo>
                    <a:lnTo>
                      <a:pt x="523" y="3527"/>
                    </a:lnTo>
                    <a:lnTo>
                      <a:pt x="472" y="3527"/>
                    </a:lnTo>
                    <a:lnTo>
                      <a:pt x="421" y="3526"/>
                    </a:lnTo>
                    <a:lnTo>
                      <a:pt x="371" y="3524"/>
                    </a:lnTo>
                    <a:lnTo>
                      <a:pt x="320" y="3521"/>
                    </a:lnTo>
                    <a:lnTo>
                      <a:pt x="274" y="3515"/>
                    </a:lnTo>
                    <a:lnTo>
                      <a:pt x="228" y="3510"/>
                    </a:lnTo>
                    <a:lnTo>
                      <a:pt x="185" y="3502"/>
                    </a:lnTo>
                    <a:lnTo>
                      <a:pt x="146" y="3494"/>
                    </a:lnTo>
                    <a:lnTo>
                      <a:pt x="110" y="3484"/>
                    </a:lnTo>
                    <a:lnTo>
                      <a:pt x="78" y="3474"/>
                    </a:lnTo>
                    <a:lnTo>
                      <a:pt x="51" y="3462"/>
                    </a:lnTo>
                    <a:lnTo>
                      <a:pt x="29" y="3449"/>
                    </a:lnTo>
                    <a:lnTo>
                      <a:pt x="13" y="3434"/>
                    </a:lnTo>
                    <a:lnTo>
                      <a:pt x="3" y="3419"/>
                    </a:lnTo>
                    <a:lnTo>
                      <a:pt x="0" y="3402"/>
                    </a:lnTo>
                    <a:lnTo>
                      <a:pt x="3" y="3366"/>
                    </a:lnTo>
                    <a:lnTo>
                      <a:pt x="12" y="3329"/>
                    </a:lnTo>
                    <a:lnTo>
                      <a:pt x="28" y="3290"/>
                    </a:lnTo>
                    <a:lnTo>
                      <a:pt x="49" y="3251"/>
                    </a:lnTo>
                    <a:lnTo>
                      <a:pt x="75" y="3213"/>
                    </a:lnTo>
                    <a:lnTo>
                      <a:pt x="107" y="3176"/>
                    </a:lnTo>
                    <a:lnTo>
                      <a:pt x="142" y="3141"/>
                    </a:lnTo>
                    <a:lnTo>
                      <a:pt x="182" y="3109"/>
                    </a:lnTo>
                    <a:lnTo>
                      <a:pt x="226" y="3079"/>
                    </a:lnTo>
                    <a:lnTo>
                      <a:pt x="273" y="3053"/>
                    </a:lnTo>
                    <a:lnTo>
                      <a:pt x="323" y="3031"/>
                    </a:lnTo>
                    <a:lnTo>
                      <a:pt x="375" y="3014"/>
                    </a:lnTo>
                    <a:lnTo>
                      <a:pt x="342" y="2989"/>
                    </a:lnTo>
                    <a:lnTo>
                      <a:pt x="313" y="2958"/>
                    </a:lnTo>
                    <a:lnTo>
                      <a:pt x="288" y="2923"/>
                    </a:lnTo>
                    <a:lnTo>
                      <a:pt x="265" y="2885"/>
                    </a:lnTo>
                    <a:lnTo>
                      <a:pt x="247" y="2845"/>
                    </a:lnTo>
                    <a:lnTo>
                      <a:pt x="234" y="2804"/>
                    </a:lnTo>
                    <a:lnTo>
                      <a:pt x="226" y="2762"/>
                    </a:lnTo>
                    <a:lnTo>
                      <a:pt x="223" y="2721"/>
                    </a:lnTo>
                    <a:lnTo>
                      <a:pt x="226" y="2679"/>
                    </a:lnTo>
                    <a:lnTo>
                      <a:pt x="234" y="2639"/>
                    </a:lnTo>
                    <a:lnTo>
                      <a:pt x="250" y="2601"/>
                    </a:lnTo>
                    <a:lnTo>
                      <a:pt x="268" y="2567"/>
                    </a:lnTo>
                    <a:lnTo>
                      <a:pt x="292" y="2536"/>
                    </a:lnTo>
                    <a:lnTo>
                      <a:pt x="319" y="2508"/>
                    </a:lnTo>
                    <a:lnTo>
                      <a:pt x="351" y="2485"/>
                    </a:lnTo>
                    <a:lnTo>
                      <a:pt x="386" y="2466"/>
                    </a:lnTo>
                    <a:lnTo>
                      <a:pt x="370" y="2448"/>
                    </a:lnTo>
                    <a:lnTo>
                      <a:pt x="359" y="2427"/>
                    </a:lnTo>
                    <a:lnTo>
                      <a:pt x="352" y="2403"/>
                    </a:lnTo>
                    <a:lnTo>
                      <a:pt x="351" y="2378"/>
                    </a:lnTo>
                    <a:lnTo>
                      <a:pt x="421" y="1488"/>
                    </a:lnTo>
                    <a:lnTo>
                      <a:pt x="421" y="875"/>
                    </a:lnTo>
                    <a:lnTo>
                      <a:pt x="404" y="880"/>
                    </a:lnTo>
                    <a:lnTo>
                      <a:pt x="390" y="884"/>
                    </a:lnTo>
                    <a:lnTo>
                      <a:pt x="259" y="1482"/>
                    </a:lnTo>
                    <a:lnTo>
                      <a:pt x="253" y="1502"/>
                    </a:lnTo>
                    <a:lnTo>
                      <a:pt x="243" y="1518"/>
                    </a:lnTo>
                    <a:lnTo>
                      <a:pt x="229" y="1533"/>
                    </a:lnTo>
                    <a:lnTo>
                      <a:pt x="213" y="1543"/>
                    </a:lnTo>
                    <a:lnTo>
                      <a:pt x="194" y="1549"/>
                    </a:lnTo>
                    <a:lnTo>
                      <a:pt x="174" y="1552"/>
                    </a:lnTo>
                    <a:lnTo>
                      <a:pt x="155" y="1551"/>
                    </a:lnTo>
                    <a:lnTo>
                      <a:pt x="135" y="1543"/>
                    </a:lnTo>
                    <a:lnTo>
                      <a:pt x="119" y="1533"/>
                    </a:lnTo>
                    <a:lnTo>
                      <a:pt x="105" y="1518"/>
                    </a:lnTo>
                    <a:lnTo>
                      <a:pt x="95" y="1502"/>
                    </a:lnTo>
                    <a:lnTo>
                      <a:pt x="88" y="1483"/>
                    </a:lnTo>
                    <a:lnTo>
                      <a:pt x="86" y="1463"/>
                    </a:lnTo>
                    <a:lnTo>
                      <a:pt x="87" y="1443"/>
                    </a:lnTo>
                    <a:lnTo>
                      <a:pt x="229" y="795"/>
                    </a:lnTo>
                    <a:lnTo>
                      <a:pt x="230" y="792"/>
                    </a:lnTo>
                    <a:lnTo>
                      <a:pt x="231" y="790"/>
                    </a:lnTo>
                    <a:lnTo>
                      <a:pt x="232" y="786"/>
                    </a:lnTo>
                    <a:lnTo>
                      <a:pt x="235" y="779"/>
                    </a:lnTo>
                    <a:lnTo>
                      <a:pt x="240" y="770"/>
                    </a:lnTo>
                    <a:lnTo>
                      <a:pt x="244" y="763"/>
                    </a:lnTo>
                    <a:lnTo>
                      <a:pt x="250" y="756"/>
                    </a:lnTo>
                    <a:lnTo>
                      <a:pt x="255" y="751"/>
                    </a:lnTo>
                    <a:lnTo>
                      <a:pt x="262" y="745"/>
                    </a:lnTo>
                    <a:lnTo>
                      <a:pt x="266" y="741"/>
                    </a:lnTo>
                    <a:lnTo>
                      <a:pt x="271" y="739"/>
                    </a:lnTo>
                    <a:lnTo>
                      <a:pt x="277" y="735"/>
                    </a:lnTo>
                    <a:lnTo>
                      <a:pt x="279" y="734"/>
                    </a:lnTo>
                    <a:lnTo>
                      <a:pt x="282" y="732"/>
                    </a:lnTo>
                    <a:lnTo>
                      <a:pt x="284" y="730"/>
                    </a:lnTo>
                    <a:lnTo>
                      <a:pt x="290" y="729"/>
                    </a:lnTo>
                    <a:lnTo>
                      <a:pt x="300" y="725"/>
                    </a:lnTo>
                    <a:lnTo>
                      <a:pt x="315" y="720"/>
                    </a:lnTo>
                    <a:lnTo>
                      <a:pt x="336" y="713"/>
                    </a:lnTo>
                    <a:lnTo>
                      <a:pt x="360" y="706"/>
                    </a:lnTo>
                    <a:lnTo>
                      <a:pt x="387" y="699"/>
                    </a:lnTo>
                    <a:lnTo>
                      <a:pt x="417" y="690"/>
                    </a:lnTo>
                    <a:lnTo>
                      <a:pt x="450" y="682"/>
                    </a:lnTo>
                    <a:lnTo>
                      <a:pt x="485" y="674"/>
                    </a:lnTo>
                    <a:lnTo>
                      <a:pt x="522" y="668"/>
                    </a:lnTo>
                    <a:lnTo>
                      <a:pt x="559" y="661"/>
                    </a:lnTo>
                    <a:lnTo>
                      <a:pt x="597" y="656"/>
                    </a:lnTo>
                    <a:lnTo>
                      <a:pt x="635" y="653"/>
                    </a:lnTo>
                    <a:lnTo>
                      <a:pt x="656" y="696"/>
                    </a:lnTo>
                    <a:lnTo>
                      <a:pt x="656" y="696"/>
                    </a:lnTo>
                    <a:lnTo>
                      <a:pt x="597" y="1168"/>
                    </a:lnTo>
                    <a:lnTo>
                      <a:pt x="668" y="1294"/>
                    </a:lnTo>
                    <a:lnTo>
                      <a:pt x="738" y="1168"/>
                    </a:lnTo>
                    <a:lnTo>
                      <a:pt x="679" y="696"/>
                    </a:lnTo>
                    <a:lnTo>
                      <a:pt x="679" y="696"/>
                    </a:lnTo>
                    <a:lnTo>
                      <a:pt x="701" y="653"/>
                    </a:lnTo>
                    <a:lnTo>
                      <a:pt x="740" y="656"/>
                    </a:lnTo>
                    <a:lnTo>
                      <a:pt x="780" y="662"/>
                    </a:lnTo>
                    <a:lnTo>
                      <a:pt x="819" y="668"/>
                    </a:lnTo>
                    <a:lnTo>
                      <a:pt x="857" y="675"/>
                    </a:lnTo>
                    <a:lnTo>
                      <a:pt x="893" y="683"/>
                    </a:lnTo>
                    <a:lnTo>
                      <a:pt x="927" y="692"/>
                    </a:lnTo>
                    <a:lnTo>
                      <a:pt x="958" y="701"/>
                    </a:lnTo>
                    <a:lnTo>
                      <a:pt x="985" y="709"/>
                    </a:lnTo>
                    <a:lnTo>
                      <a:pt x="1008" y="716"/>
                    </a:lnTo>
                    <a:lnTo>
                      <a:pt x="1028" y="722"/>
                    </a:lnTo>
                    <a:lnTo>
                      <a:pt x="1041" y="726"/>
                    </a:lnTo>
                    <a:lnTo>
                      <a:pt x="1049" y="730"/>
                    </a:lnTo>
                    <a:lnTo>
                      <a:pt x="1354" y="833"/>
                    </a:lnTo>
                    <a:lnTo>
                      <a:pt x="1354" y="341"/>
                    </a:lnTo>
                    <a:lnTo>
                      <a:pt x="1357" y="309"/>
                    </a:lnTo>
                    <a:lnTo>
                      <a:pt x="1367" y="279"/>
                    </a:lnTo>
                    <a:lnTo>
                      <a:pt x="1381" y="251"/>
                    </a:lnTo>
                    <a:lnTo>
                      <a:pt x="1401" y="228"/>
                    </a:lnTo>
                    <a:lnTo>
                      <a:pt x="1424" y="208"/>
                    </a:lnTo>
                    <a:lnTo>
                      <a:pt x="1451" y="193"/>
                    </a:lnTo>
                    <a:lnTo>
                      <a:pt x="1480" y="184"/>
                    </a:lnTo>
                    <a:lnTo>
                      <a:pt x="1512" y="181"/>
                    </a:lnTo>
                    <a:lnTo>
                      <a:pt x="2121" y="181"/>
                    </a:lnTo>
                    <a:lnTo>
                      <a:pt x="2121" y="60"/>
                    </a:lnTo>
                    <a:lnTo>
                      <a:pt x="2124" y="41"/>
                    </a:lnTo>
                    <a:lnTo>
                      <a:pt x="2133" y="25"/>
                    </a:lnTo>
                    <a:lnTo>
                      <a:pt x="2146" y="11"/>
                    </a:lnTo>
                    <a:lnTo>
                      <a:pt x="2161" y="3"/>
                    </a:lnTo>
                    <a:lnTo>
                      <a:pt x="21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9096278" y="2349695"/>
            <a:ext cx="1828800" cy="1828800"/>
            <a:chOff x="9096278" y="3004457"/>
            <a:chExt cx="1828800" cy="1828800"/>
          </a:xfrm>
        </p:grpSpPr>
        <p:sp>
          <p:nvSpPr>
            <p:cNvPr id="7" name="Oval 6"/>
            <p:cNvSpPr/>
            <p:nvPr/>
          </p:nvSpPr>
          <p:spPr>
            <a:xfrm>
              <a:off x="9096278" y="3004457"/>
              <a:ext cx="1828800" cy="1828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26"/>
            <p:cNvGrpSpPr>
              <a:grpSpLocks noChangeAspect="1"/>
            </p:cNvGrpSpPr>
            <p:nvPr/>
          </p:nvGrpSpPr>
          <p:grpSpPr bwMode="auto">
            <a:xfrm>
              <a:off x="9549509" y="3583895"/>
              <a:ext cx="922338" cy="669925"/>
              <a:chOff x="3489" y="152"/>
              <a:chExt cx="581" cy="422"/>
            </a:xfrm>
            <a:solidFill>
              <a:schemeClr val="bg1"/>
            </a:solidFill>
          </p:grpSpPr>
          <p:sp>
            <p:nvSpPr>
              <p:cNvPr id="40" name="Freeform 28"/>
              <p:cNvSpPr>
                <a:spLocks noEditPoints="1"/>
              </p:cNvSpPr>
              <p:nvPr/>
            </p:nvSpPr>
            <p:spPr bwMode="auto">
              <a:xfrm>
                <a:off x="3575" y="250"/>
                <a:ext cx="321" cy="324"/>
              </a:xfrm>
              <a:custGeom>
                <a:avLst/>
                <a:gdLst>
                  <a:gd name="T0" fmla="*/ 918 w 1923"/>
                  <a:gd name="T1" fmla="*/ 678 h 1945"/>
                  <a:gd name="T2" fmla="*/ 837 w 1923"/>
                  <a:gd name="T3" fmla="*/ 702 h 1945"/>
                  <a:gd name="T4" fmla="*/ 768 w 1923"/>
                  <a:gd name="T5" fmla="*/ 748 h 1945"/>
                  <a:gd name="T6" fmla="*/ 715 w 1923"/>
                  <a:gd name="T7" fmla="*/ 810 h 1945"/>
                  <a:gd name="T8" fmla="*/ 680 w 1923"/>
                  <a:gd name="T9" fmla="*/ 886 h 1945"/>
                  <a:gd name="T10" fmla="*/ 668 w 1923"/>
                  <a:gd name="T11" fmla="*/ 973 h 1945"/>
                  <a:gd name="T12" fmla="*/ 680 w 1923"/>
                  <a:gd name="T13" fmla="*/ 1058 h 1945"/>
                  <a:gd name="T14" fmla="*/ 715 w 1923"/>
                  <a:gd name="T15" fmla="*/ 1134 h 1945"/>
                  <a:gd name="T16" fmla="*/ 768 w 1923"/>
                  <a:gd name="T17" fmla="*/ 1197 h 1945"/>
                  <a:gd name="T18" fmla="*/ 837 w 1923"/>
                  <a:gd name="T19" fmla="*/ 1243 h 1945"/>
                  <a:gd name="T20" fmla="*/ 918 w 1923"/>
                  <a:gd name="T21" fmla="*/ 1267 h 1945"/>
                  <a:gd name="T22" fmla="*/ 1005 w 1923"/>
                  <a:gd name="T23" fmla="*/ 1267 h 1945"/>
                  <a:gd name="T24" fmla="*/ 1086 w 1923"/>
                  <a:gd name="T25" fmla="*/ 1243 h 1945"/>
                  <a:gd name="T26" fmla="*/ 1155 w 1923"/>
                  <a:gd name="T27" fmla="*/ 1197 h 1945"/>
                  <a:gd name="T28" fmla="*/ 1209 w 1923"/>
                  <a:gd name="T29" fmla="*/ 1134 h 1945"/>
                  <a:gd name="T30" fmla="*/ 1243 w 1923"/>
                  <a:gd name="T31" fmla="*/ 1058 h 1945"/>
                  <a:gd name="T32" fmla="*/ 1256 w 1923"/>
                  <a:gd name="T33" fmla="*/ 973 h 1945"/>
                  <a:gd name="T34" fmla="*/ 1243 w 1923"/>
                  <a:gd name="T35" fmla="*/ 886 h 1945"/>
                  <a:gd name="T36" fmla="*/ 1209 w 1923"/>
                  <a:gd name="T37" fmla="*/ 810 h 1945"/>
                  <a:gd name="T38" fmla="*/ 1155 w 1923"/>
                  <a:gd name="T39" fmla="*/ 748 h 1945"/>
                  <a:gd name="T40" fmla="*/ 1086 w 1923"/>
                  <a:gd name="T41" fmla="*/ 702 h 1945"/>
                  <a:gd name="T42" fmla="*/ 1005 w 1923"/>
                  <a:gd name="T43" fmla="*/ 678 h 1945"/>
                  <a:gd name="T44" fmla="*/ 826 w 1923"/>
                  <a:gd name="T45" fmla="*/ 0 h 1945"/>
                  <a:gd name="T46" fmla="*/ 1096 w 1923"/>
                  <a:gd name="T47" fmla="*/ 267 h 1945"/>
                  <a:gd name="T48" fmla="*/ 1207 w 1923"/>
                  <a:gd name="T49" fmla="*/ 298 h 1945"/>
                  <a:gd name="T50" fmla="*/ 1311 w 1923"/>
                  <a:gd name="T51" fmla="*/ 347 h 1945"/>
                  <a:gd name="T52" fmla="*/ 1547 w 1923"/>
                  <a:gd name="T53" fmla="*/ 188 h 1945"/>
                  <a:gd name="T54" fmla="*/ 1550 w 1923"/>
                  <a:gd name="T55" fmla="*/ 569 h 1945"/>
                  <a:gd name="T56" fmla="*/ 1606 w 1923"/>
                  <a:gd name="T57" fmla="*/ 670 h 1945"/>
                  <a:gd name="T58" fmla="*/ 1644 w 1923"/>
                  <a:gd name="T59" fmla="*/ 779 h 1945"/>
                  <a:gd name="T60" fmla="*/ 1923 w 1923"/>
                  <a:gd name="T61" fmla="*/ 837 h 1945"/>
                  <a:gd name="T62" fmla="*/ 1658 w 1923"/>
                  <a:gd name="T63" fmla="*/ 1109 h 1945"/>
                  <a:gd name="T64" fmla="*/ 1627 w 1923"/>
                  <a:gd name="T65" fmla="*/ 1222 h 1945"/>
                  <a:gd name="T66" fmla="*/ 1580 w 1923"/>
                  <a:gd name="T67" fmla="*/ 1327 h 1945"/>
                  <a:gd name="T68" fmla="*/ 1737 w 1923"/>
                  <a:gd name="T69" fmla="*/ 1564 h 1945"/>
                  <a:gd name="T70" fmla="*/ 1359 w 1923"/>
                  <a:gd name="T71" fmla="*/ 1567 h 1945"/>
                  <a:gd name="T72" fmla="*/ 1260 w 1923"/>
                  <a:gd name="T73" fmla="*/ 1624 h 1945"/>
                  <a:gd name="T74" fmla="*/ 1153 w 1923"/>
                  <a:gd name="T75" fmla="*/ 1664 h 1945"/>
                  <a:gd name="T76" fmla="*/ 1097 w 1923"/>
                  <a:gd name="T77" fmla="*/ 1945 h 1945"/>
                  <a:gd name="T78" fmla="*/ 826 w 1923"/>
                  <a:gd name="T79" fmla="*/ 1677 h 1945"/>
                  <a:gd name="T80" fmla="*/ 715 w 1923"/>
                  <a:gd name="T81" fmla="*/ 1646 h 1945"/>
                  <a:gd name="T82" fmla="*/ 612 w 1923"/>
                  <a:gd name="T83" fmla="*/ 1598 h 1945"/>
                  <a:gd name="T84" fmla="*/ 377 w 1923"/>
                  <a:gd name="T85" fmla="*/ 1756 h 1945"/>
                  <a:gd name="T86" fmla="*/ 373 w 1923"/>
                  <a:gd name="T87" fmla="*/ 1375 h 1945"/>
                  <a:gd name="T88" fmla="*/ 317 w 1923"/>
                  <a:gd name="T89" fmla="*/ 1275 h 1945"/>
                  <a:gd name="T90" fmla="*/ 279 w 1923"/>
                  <a:gd name="T91" fmla="*/ 1166 h 1945"/>
                  <a:gd name="T92" fmla="*/ 0 w 1923"/>
                  <a:gd name="T93" fmla="*/ 1109 h 1945"/>
                  <a:gd name="T94" fmla="*/ 266 w 1923"/>
                  <a:gd name="T95" fmla="*/ 837 h 1945"/>
                  <a:gd name="T96" fmla="*/ 296 w 1923"/>
                  <a:gd name="T97" fmla="*/ 723 h 1945"/>
                  <a:gd name="T98" fmla="*/ 343 w 1923"/>
                  <a:gd name="T99" fmla="*/ 618 h 1945"/>
                  <a:gd name="T100" fmla="*/ 186 w 1923"/>
                  <a:gd name="T101" fmla="*/ 381 h 1945"/>
                  <a:gd name="T102" fmla="*/ 564 w 1923"/>
                  <a:gd name="T103" fmla="*/ 377 h 1945"/>
                  <a:gd name="T104" fmla="*/ 663 w 1923"/>
                  <a:gd name="T105" fmla="*/ 321 h 1945"/>
                  <a:gd name="T106" fmla="*/ 770 w 1923"/>
                  <a:gd name="T107" fmla="*/ 281 h 1945"/>
                  <a:gd name="T108" fmla="*/ 826 w 1923"/>
                  <a:gd name="T109" fmla="*/ 0 h 1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23" h="1945">
                    <a:moveTo>
                      <a:pt x="961" y="675"/>
                    </a:moveTo>
                    <a:lnTo>
                      <a:pt x="918" y="678"/>
                    </a:lnTo>
                    <a:lnTo>
                      <a:pt x="876" y="687"/>
                    </a:lnTo>
                    <a:lnTo>
                      <a:pt x="837" y="702"/>
                    </a:lnTo>
                    <a:lnTo>
                      <a:pt x="802" y="723"/>
                    </a:lnTo>
                    <a:lnTo>
                      <a:pt x="768" y="748"/>
                    </a:lnTo>
                    <a:lnTo>
                      <a:pt x="739" y="778"/>
                    </a:lnTo>
                    <a:lnTo>
                      <a:pt x="715" y="810"/>
                    </a:lnTo>
                    <a:lnTo>
                      <a:pt x="695" y="847"/>
                    </a:lnTo>
                    <a:lnTo>
                      <a:pt x="680" y="886"/>
                    </a:lnTo>
                    <a:lnTo>
                      <a:pt x="671" y="928"/>
                    </a:lnTo>
                    <a:lnTo>
                      <a:pt x="668" y="973"/>
                    </a:lnTo>
                    <a:lnTo>
                      <a:pt x="671" y="1016"/>
                    </a:lnTo>
                    <a:lnTo>
                      <a:pt x="680" y="1058"/>
                    </a:lnTo>
                    <a:lnTo>
                      <a:pt x="695" y="1098"/>
                    </a:lnTo>
                    <a:lnTo>
                      <a:pt x="715" y="1134"/>
                    </a:lnTo>
                    <a:lnTo>
                      <a:pt x="739" y="1168"/>
                    </a:lnTo>
                    <a:lnTo>
                      <a:pt x="768" y="1197"/>
                    </a:lnTo>
                    <a:lnTo>
                      <a:pt x="802" y="1222"/>
                    </a:lnTo>
                    <a:lnTo>
                      <a:pt x="837" y="1243"/>
                    </a:lnTo>
                    <a:lnTo>
                      <a:pt x="876" y="1257"/>
                    </a:lnTo>
                    <a:lnTo>
                      <a:pt x="918" y="1267"/>
                    </a:lnTo>
                    <a:lnTo>
                      <a:pt x="961" y="1270"/>
                    </a:lnTo>
                    <a:lnTo>
                      <a:pt x="1005" y="1267"/>
                    </a:lnTo>
                    <a:lnTo>
                      <a:pt x="1046" y="1257"/>
                    </a:lnTo>
                    <a:lnTo>
                      <a:pt x="1086" y="1243"/>
                    </a:lnTo>
                    <a:lnTo>
                      <a:pt x="1121" y="1222"/>
                    </a:lnTo>
                    <a:lnTo>
                      <a:pt x="1155" y="1197"/>
                    </a:lnTo>
                    <a:lnTo>
                      <a:pt x="1184" y="1168"/>
                    </a:lnTo>
                    <a:lnTo>
                      <a:pt x="1209" y="1134"/>
                    </a:lnTo>
                    <a:lnTo>
                      <a:pt x="1228" y="1098"/>
                    </a:lnTo>
                    <a:lnTo>
                      <a:pt x="1243" y="1058"/>
                    </a:lnTo>
                    <a:lnTo>
                      <a:pt x="1253" y="1016"/>
                    </a:lnTo>
                    <a:lnTo>
                      <a:pt x="1256" y="973"/>
                    </a:lnTo>
                    <a:lnTo>
                      <a:pt x="1253" y="928"/>
                    </a:lnTo>
                    <a:lnTo>
                      <a:pt x="1243" y="886"/>
                    </a:lnTo>
                    <a:lnTo>
                      <a:pt x="1228" y="847"/>
                    </a:lnTo>
                    <a:lnTo>
                      <a:pt x="1209" y="810"/>
                    </a:lnTo>
                    <a:lnTo>
                      <a:pt x="1184" y="778"/>
                    </a:lnTo>
                    <a:lnTo>
                      <a:pt x="1155" y="748"/>
                    </a:lnTo>
                    <a:lnTo>
                      <a:pt x="1121" y="723"/>
                    </a:lnTo>
                    <a:lnTo>
                      <a:pt x="1086" y="702"/>
                    </a:lnTo>
                    <a:lnTo>
                      <a:pt x="1046" y="687"/>
                    </a:lnTo>
                    <a:lnTo>
                      <a:pt x="1005" y="678"/>
                    </a:lnTo>
                    <a:lnTo>
                      <a:pt x="961" y="675"/>
                    </a:lnTo>
                    <a:close/>
                    <a:moveTo>
                      <a:pt x="826" y="0"/>
                    </a:moveTo>
                    <a:lnTo>
                      <a:pt x="1096" y="0"/>
                    </a:lnTo>
                    <a:lnTo>
                      <a:pt x="1096" y="267"/>
                    </a:lnTo>
                    <a:lnTo>
                      <a:pt x="1153" y="281"/>
                    </a:lnTo>
                    <a:lnTo>
                      <a:pt x="1207" y="298"/>
                    </a:lnTo>
                    <a:lnTo>
                      <a:pt x="1260" y="321"/>
                    </a:lnTo>
                    <a:lnTo>
                      <a:pt x="1311" y="347"/>
                    </a:lnTo>
                    <a:lnTo>
                      <a:pt x="1359" y="377"/>
                    </a:lnTo>
                    <a:lnTo>
                      <a:pt x="1547" y="188"/>
                    </a:lnTo>
                    <a:lnTo>
                      <a:pt x="1737" y="381"/>
                    </a:lnTo>
                    <a:lnTo>
                      <a:pt x="1550" y="569"/>
                    </a:lnTo>
                    <a:lnTo>
                      <a:pt x="1580" y="618"/>
                    </a:lnTo>
                    <a:lnTo>
                      <a:pt x="1606" y="670"/>
                    </a:lnTo>
                    <a:lnTo>
                      <a:pt x="1627" y="723"/>
                    </a:lnTo>
                    <a:lnTo>
                      <a:pt x="1644" y="779"/>
                    </a:lnTo>
                    <a:lnTo>
                      <a:pt x="1658" y="837"/>
                    </a:lnTo>
                    <a:lnTo>
                      <a:pt x="1923" y="837"/>
                    </a:lnTo>
                    <a:lnTo>
                      <a:pt x="1923" y="1109"/>
                    </a:lnTo>
                    <a:lnTo>
                      <a:pt x="1658" y="1109"/>
                    </a:lnTo>
                    <a:lnTo>
                      <a:pt x="1644" y="1166"/>
                    </a:lnTo>
                    <a:lnTo>
                      <a:pt x="1627" y="1222"/>
                    </a:lnTo>
                    <a:lnTo>
                      <a:pt x="1606" y="1275"/>
                    </a:lnTo>
                    <a:lnTo>
                      <a:pt x="1580" y="1327"/>
                    </a:lnTo>
                    <a:lnTo>
                      <a:pt x="1550" y="1375"/>
                    </a:lnTo>
                    <a:lnTo>
                      <a:pt x="1737" y="1564"/>
                    </a:lnTo>
                    <a:lnTo>
                      <a:pt x="1547" y="1756"/>
                    </a:lnTo>
                    <a:lnTo>
                      <a:pt x="1359" y="1567"/>
                    </a:lnTo>
                    <a:lnTo>
                      <a:pt x="1311" y="1598"/>
                    </a:lnTo>
                    <a:lnTo>
                      <a:pt x="1260" y="1624"/>
                    </a:lnTo>
                    <a:lnTo>
                      <a:pt x="1207" y="1646"/>
                    </a:lnTo>
                    <a:lnTo>
                      <a:pt x="1153" y="1664"/>
                    </a:lnTo>
                    <a:lnTo>
                      <a:pt x="1097" y="1677"/>
                    </a:lnTo>
                    <a:lnTo>
                      <a:pt x="1097" y="1945"/>
                    </a:lnTo>
                    <a:lnTo>
                      <a:pt x="826" y="1945"/>
                    </a:lnTo>
                    <a:lnTo>
                      <a:pt x="826" y="1677"/>
                    </a:lnTo>
                    <a:lnTo>
                      <a:pt x="770" y="1664"/>
                    </a:lnTo>
                    <a:lnTo>
                      <a:pt x="715" y="1646"/>
                    </a:lnTo>
                    <a:lnTo>
                      <a:pt x="662" y="1624"/>
                    </a:lnTo>
                    <a:lnTo>
                      <a:pt x="612" y="1598"/>
                    </a:lnTo>
                    <a:lnTo>
                      <a:pt x="564" y="1567"/>
                    </a:lnTo>
                    <a:lnTo>
                      <a:pt x="377" y="1756"/>
                    </a:lnTo>
                    <a:lnTo>
                      <a:pt x="186" y="1564"/>
                    </a:lnTo>
                    <a:lnTo>
                      <a:pt x="373" y="1375"/>
                    </a:lnTo>
                    <a:lnTo>
                      <a:pt x="343" y="1327"/>
                    </a:lnTo>
                    <a:lnTo>
                      <a:pt x="317" y="1275"/>
                    </a:lnTo>
                    <a:lnTo>
                      <a:pt x="296" y="1222"/>
                    </a:lnTo>
                    <a:lnTo>
                      <a:pt x="279" y="1166"/>
                    </a:lnTo>
                    <a:lnTo>
                      <a:pt x="266" y="1109"/>
                    </a:lnTo>
                    <a:lnTo>
                      <a:pt x="0" y="1109"/>
                    </a:lnTo>
                    <a:lnTo>
                      <a:pt x="0" y="837"/>
                    </a:lnTo>
                    <a:lnTo>
                      <a:pt x="266" y="837"/>
                    </a:lnTo>
                    <a:lnTo>
                      <a:pt x="279" y="779"/>
                    </a:lnTo>
                    <a:lnTo>
                      <a:pt x="296" y="723"/>
                    </a:lnTo>
                    <a:lnTo>
                      <a:pt x="317" y="670"/>
                    </a:lnTo>
                    <a:lnTo>
                      <a:pt x="343" y="618"/>
                    </a:lnTo>
                    <a:lnTo>
                      <a:pt x="373" y="569"/>
                    </a:lnTo>
                    <a:lnTo>
                      <a:pt x="186" y="381"/>
                    </a:lnTo>
                    <a:lnTo>
                      <a:pt x="377" y="188"/>
                    </a:lnTo>
                    <a:lnTo>
                      <a:pt x="564" y="377"/>
                    </a:lnTo>
                    <a:lnTo>
                      <a:pt x="612" y="347"/>
                    </a:lnTo>
                    <a:lnTo>
                      <a:pt x="663" y="321"/>
                    </a:lnTo>
                    <a:lnTo>
                      <a:pt x="716" y="298"/>
                    </a:lnTo>
                    <a:lnTo>
                      <a:pt x="770" y="281"/>
                    </a:lnTo>
                    <a:lnTo>
                      <a:pt x="826" y="268"/>
                    </a:lnTo>
                    <a:lnTo>
                      <a:pt x="8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3489" y="152"/>
                <a:ext cx="431" cy="412"/>
              </a:xfrm>
              <a:custGeom>
                <a:avLst/>
                <a:gdLst>
                  <a:gd name="T0" fmla="*/ 1615 w 2588"/>
                  <a:gd name="T1" fmla="*/ 4 h 2471"/>
                  <a:gd name="T2" fmla="*/ 1807 w 2588"/>
                  <a:gd name="T3" fmla="*/ 29 h 2471"/>
                  <a:gd name="T4" fmla="*/ 1992 w 2588"/>
                  <a:gd name="T5" fmla="*/ 79 h 2471"/>
                  <a:gd name="T6" fmla="*/ 2167 w 2588"/>
                  <a:gd name="T7" fmla="*/ 151 h 2471"/>
                  <a:gd name="T8" fmla="*/ 2330 w 2588"/>
                  <a:gd name="T9" fmla="*/ 242 h 2471"/>
                  <a:gd name="T10" fmla="*/ 2588 w 2588"/>
                  <a:gd name="T11" fmla="*/ 660 h 2471"/>
                  <a:gd name="T12" fmla="*/ 2141 w 2588"/>
                  <a:gd name="T13" fmla="*/ 447 h 2471"/>
                  <a:gd name="T14" fmla="*/ 1998 w 2588"/>
                  <a:gd name="T15" fmla="*/ 373 h 2471"/>
                  <a:gd name="T16" fmla="*/ 1845 w 2588"/>
                  <a:gd name="T17" fmla="*/ 317 h 2471"/>
                  <a:gd name="T18" fmla="*/ 1683 w 2588"/>
                  <a:gd name="T19" fmla="*/ 283 h 2471"/>
                  <a:gd name="T20" fmla="*/ 1514 w 2588"/>
                  <a:gd name="T21" fmla="*/ 269 h 2471"/>
                  <a:gd name="T22" fmla="*/ 1330 w 2588"/>
                  <a:gd name="T23" fmla="*/ 284 h 2471"/>
                  <a:gd name="T24" fmla="*/ 1154 w 2588"/>
                  <a:gd name="T25" fmla="*/ 323 h 2471"/>
                  <a:gd name="T26" fmla="*/ 988 w 2588"/>
                  <a:gd name="T27" fmla="*/ 387 h 2471"/>
                  <a:gd name="T28" fmla="*/ 834 w 2588"/>
                  <a:gd name="T29" fmla="*/ 473 h 2471"/>
                  <a:gd name="T30" fmla="*/ 695 w 2588"/>
                  <a:gd name="T31" fmla="*/ 580 h 2471"/>
                  <a:gd name="T32" fmla="*/ 572 w 2588"/>
                  <a:gd name="T33" fmla="*/ 705 h 2471"/>
                  <a:gd name="T34" fmla="*/ 466 w 2588"/>
                  <a:gd name="T35" fmla="*/ 846 h 2471"/>
                  <a:gd name="T36" fmla="*/ 381 w 2588"/>
                  <a:gd name="T37" fmla="*/ 1002 h 2471"/>
                  <a:gd name="T38" fmla="*/ 318 w 2588"/>
                  <a:gd name="T39" fmla="*/ 1169 h 2471"/>
                  <a:gd name="T40" fmla="*/ 279 w 2588"/>
                  <a:gd name="T41" fmla="*/ 1348 h 2471"/>
                  <a:gd name="T42" fmla="*/ 265 w 2588"/>
                  <a:gd name="T43" fmla="*/ 1534 h 2471"/>
                  <a:gd name="T44" fmla="*/ 279 w 2588"/>
                  <a:gd name="T45" fmla="*/ 1717 h 2471"/>
                  <a:gd name="T46" fmla="*/ 316 w 2588"/>
                  <a:gd name="T47" fmla="*/ 1891 h 2471"/>
                  <a:gd name="T48" fmla="*/ 378 w 2588"/>
                  <a:gd name="T49" fmla="*/ 2055 h 2471"/>
                  <a:gd name="T50" fmla="*/ 460 w 2588"/>
                  <a:gd name="T51" fmla="*/ 2208 h 2471"/>
                  <a:gd name="T52" fmla="*/ 319 w 2588"/>
                  <a:gd name="T53" fmla="*/ 2471 h 2471"/>
                  <a:gd name="T54" fmla="*/ 219 w 2588"/>
                  <a:gd name="T55" fmla="*/ 2323 h 2471"/>
                  <a:gd name="T56" fmla="*/ 135 w 2588"/>
                  <a:gd name="T57" fmla="*/ 2164 h 2471"/>
                  <a:gd name="T58" fmla="*/ 70 w 2588"/>
                  <a:gd name="T59" fmla="*/ 1994 h 2471"/>
                  <a:gd name="T60" fmla="*/ 26 w 2588"/>
                  <a:gd name="T61" fmla="*/ 1815 h 2471"/>
                  <a:gd name="T62" fmla="*/ 3 w 2588"/>
                  <a:gd name="T63" fmla="*/ 1629 h 2471"/>
                  <a:gd name="T64" fmla="*/ 3 w 2588"/>
                  <a:gd name="T65" fmla="*/ 1432 h 2471"/>
                  <a:gd name="T66" fmla="*/ 28 w 2588"/>
                  <a:gd name="T67" fmla="*/ 1236 h 2471"/>
                  <a:gd name="T68" fmla="*/ 77 w 2588"/>
                  <a:gd name="T69" fmla="*/ 1048 h 2471"/>
                  <a:gd name="T70" fmla="*/ 149 w 2588"/>
                  <a:gd name="T71" fmla="*/ 871 h 2471"/>
                  <a:gd name="T72" fmla="*/ 239 w 2588"/>
                  <a:gd name="T73" fmla="*/ 705 h 2471"/>
                  <a:gd name="T74" fmla="*/ 350 w 2588"/>
                  <a:gd name="T75" fmla="*/ 554 h 2471"/>
                  <a:gd name="T76" fmla="*/ 477 w 2588"/>
                  <a:gd name="T77" fmla="*/ 417 h 2471"/>
                  <a:gd name="T78" fmla="*/ 620 w 2588"/>
                  <a:gd name="T79" fmla="*/ 296 h 2471"/>
                  <a:gd name="T80" fmla="*/ 777 w 2588"/>
                  <a:gd name="T81" fmla="*/ 193 h 2471"/>
                  <a:gd name="T82" fmla="*/ 947 w 2588"/>
                  <a:gd name="T83" fmla="*/ 112 h 2471"/>
                  <a:gd name="T84" fmla="*/ 1128 w 2588"/>
                  <a:gd name="T85" fmla="*/ 51 h 2471"/>
                  <a:gd name="T86" fmla="*/ 1317 w 2588"/>
                  <a:gd name="T87" fmla="*/ 12 h 2471"/>
                  <a:gd name="T88" fmla="*/ 1514 w 2588"/>
                  <a:gd name="T89" fmla="*/ 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8" h="2471">
                    <a:moveTo>
                      <a:pt x="1514" y="0"/>
                    </a:moveTo>
                    <a:lnTo>
                      <a:pt x="1615" y="4"/>
                    </a:lnTo>
                    <a:lnTo>
                      <a:pt x="1711" y="13"/>
                    </a:lnTo>
                    <a:lnTo>
                      <a:pt x="1807" y="29"/>
                    </a:lnTo>
                    <a:lnTo>
                      <a:pt x="1901" y="51"/>
                    </a:lnTo>
                    <a:lnTo>
                      <a:pt x="1992" y="79"/>
                    </a:lnTo>
                    <a:lnTo>
                      <a:pt x="2081" y="112"/>
                    </a:lnTo>
                    <a:lnTo>
                      <a:pt x="2167" y="151"/>
                    </a:lnTo>
                    <a:lnTo>
                      <a:pt x="2250" y="194"/>
                    </a:lnTo>
                    <a:lnTo>
                      <a:pt x="2330" y="242"/>
                    </a:lnTo>
                    <a:lnTo>
                      <a:pt x="2524" y="32"/>
                    </a:lnTo>
                    <a:lnTo>
                      <a:pt x="2588" y="660"/>
                    </a:lnTo>
                    <a:lnTo>
                      <a:pt x="1996" y="605"/>
                    </a:lnTo>
                    <a:lnTo>
                      <a:pt x="2141" y="447"/>
                    </a:lnTo>
                    <a:lnTo>
                      <a:pt x="2071" y="408"/>
                    </a:lnTo>
                    <a:lnTo>
                      <a:pt x="1998" y="373"/>
                    </a:lnTo>
                    <a:lnTo>
                      <a:pt x="1922" y="342"/>
                    </a:lnTo>
                    <a:lnTo>
                      <a:pt x="1845" y="317"/>
                    </a:lnTo>
                    <a:lnTo>
                      <a:pt x="1765" y="297"/>
                    </a:lnTo>
                    <a:lnTo>
                      <a:pt x="1683" y="283"/>
                    </a:lnTo>
                    <a:lnTo>
                      <a:pt x="1599" y="273"/>
                    </a:lnTo>
                    <a:lnTo>
                      <a:pt x="1514" y="269"/>
                    </a:lnTo>
                    <a:lnTo>
                      <a:pt x="1422" y="273"/>
                    </a:lnTo>
                    <a:lnTo>
                      <a:pt x="1330" y="284"/>
                    </a:lnTo>
                    <a:lnTo>
                      <a:pt x="1241" y="300"/>
                    </a:lnTo>
                    <a:lnTo>
                      <a:pt x="1154" y="323"/>
                    </a:lnTo>
                    <a:lnTo>
                      <a:pt x="1069" y="352"/>
                    </a:lnTo>
                    <a:lnTo>
                      <a:pt x="988" y="387"/>
                    </a:lnTo>
                    <a:lnTo>
                      <a:pt x="910" y="427"/>
                    </a:lnTo>
                    <a:lnTo>
                      <a:pt x="834" y="473"/>
                    </a:lnTo>
                    <a:lnTo>
                      <a:pt x="763" y="524"/>
                    </a:lnTo>
                    <a:lnTo>
                      <a:pt x="695" y="580"/>
                    </a:lnTo>
                    <a:lnTo>
                      <a:pt x="631" y="640"/>
                    </a:lnTo>
                    <a:lnTo>
                      <a:pt x="572" y="705"/>
                    </a:lnTo>
                    <a:lnTo>
                      <a:pt x="517" y="774"/>
                    </a:lnTo>
                    <a:lnTo>
                      <a:pt x="466" y="846"/>
                    </a:lnTo>
                    <a:lnTo>
                      <a:pt x="421" y="922"/>
                    </a:lnTo>
                    <a:lnTo>
                      <a:pt x="381" y="1002"/>
                    </a:lnTo>
                    <a:lnTo>
                      <a:pt x="347" y="1084"/>
                    </a:lnTo>
                    <a:lnTo>
                      <a:pt x="318" y="1169"/>
                    </a:lnTo>
                    <a:lnTo>
                      <a:pt x="295" y="1258"/>
                    </a:lnTo>
                    <a:lnTo>
                      <a:pt x="279" y="1348"/>
                    </a:lnTo>
                    <a:lnTo>
                      <a:pt x="268" y="1441"/>
                    </a:lnTo>
                    <a:lnTo>
                      <a:pt x="265" y="1534"/>
                    </a:lnTo>
                    <a:lnTo>
                      <a:pt x="268" y="1627"/>
                    </a:lnTo>
                    <a:lnTo>
                      <a:pt x="279" y="1717"/>
                    </a:lnTo>
                    <a:lnTo>
                      <a:pt x="295" y="1806"/>
                    </a:lnTo>
                    <a:lnTo>
                      <a:pt x="316" y="1891"/>
                    </a:lnTo>
                    <a:lnTo>
                      <a:pt x="344" y="1974"/>
                    </a:lnTo>
                    <a:lnTo>
                      <a:pt x="378" y="2055"/>
                    </a:lnTo>
                    <a:lnTo>
                      <a:pt x="417" y="2132"/>
                    </a:lnTo>
                    <a:lnTo>
                      <a:pt x="460" y="2208"/>
                    </a:lnTo>
                    <a:lnTo>
                      <a:pt x="508" y="2278"/>
                    </a:lnTo>
                    <a:lnTo>
                      <a:pt x="319" y="2471"/>
                    </a:lnTo>
                    <a:lnTo>
                      <a:pt x="266" y="2398"/>
                    </a:lnTo>
                    <a:lnTo>
                      <a:pt x="219" y="2323"/>
                    </a:lnTo>
                    <a:lnTo>
                      <a:pt x="174" y="2245"/>
                    </a:lnTo>
                    <a:lnTo>
                      <a:pt x="135" y="2164"/>
                    </a:lnTo>
                    <a:lnTo>
                      <a:pt x="100" y="2080"/>
                    </a:lnTo>
                    <a:lnTo>
                      <a:pt x="70" y="1994"/>
                    </a:lnTo>
                    <a:lnTo>
                      <a:pt x="45" y="1906"/>
                    </a:lnTo>
                    <a:lnTo>
                      <a:pt x="26" y="1815"/>
                    </a:lnTo>
                    <a:lnTo>
                      <a:pt x="12" y="1723"/>
                    </a:lnTo>
                    <a:lnTo>
                      <a:pt x="3" y="1629"/>
                    </a:lnTo>
                    <a:lnTo>
                      <a:pt x="0" y="1533"/>
                    </a:lnTo>
                    <a:lnTo>
                      <a:pt x="3" y="1432"/>
                    </a:lnTo>
                    <a:lnTo>
                      <a:pt x="13" y="1333"/>
                    </a:lnTo>
                    <a:lnTo>
                      <a:pt x="28" y="1236"/>
                    </a:lnTo>
                    <a:lnTo>
                      <a:pt x="50" y="1141"/>
                    </a:lnTo>
                    <a:lnTo>
                      <a:pt x="77" y="1048"/>
                    </a:lnTo>
                    <a:lnTo>
                      <a:pt x="110" y="958"/>
                    </a:lnTo>
                    <a:lnTo>
                      <a:pt x="149" y="871"/>
                    </a:lnTo>
                    <a:lnTo>
                      <a:pt x="192" y="787"/>
                    </a:lnTo>
                    <a:lnTo>
                      <a:pt x="239" y="705"/>
                    </a:lnTo>
                    <a:lnTo>
                      <a:pt x="293" y="628"/>
                    </a:lnTo>
                    <a:lnTo>
                      <a:pt x="350" y="554"/>
                    </a:lnTo>
                    <a:lnTo>
                      <a:pt x="411" y="483"/>
                    </a:lnTo>
                    <a:lnTo>
                      <a:pt x="477" y="417"/>
                    </a:lnTo>
                    <a:lnTo>
                      <a:pt x="547" y="353"/>
                    </a:lnTo>
                    <a:lnTo>
                      <a:pt x="620" y="296"/>
                    </a:lnTo>
                    <a:lnTo>
                      <a:pt x="697" y="242"/>
                    </a:lnTo>
                    <a:lnTo>
                      <a:pt x="777" y="193"/>
                    </a:lnTo>
                    <a:lnTo>
                      <a:pt x="861" y="150"/>
                    </a:lnTo>
                    <a:lnTo>
                      <a:pt x="947" y="112"/>
                    </a:lnTo>
                    <a:lnTo>
                      <a:pt x="1037" y="78"/>
                    </a:lnTo>
                    <a:lnTo>
                      <a:pt x="1128" y="51"/>
                    </a:lnTo>
                    <a:lnTo>
                      <a:pt x="1222" y="29"/>
                    </a:lnTo>
                    <a:lnTo>
                      <a:pt x="1317" y="12"/>
                    </a:lnTo>
                    <a:lnTo>
                      <a:pt x="1415" y="4"/>
                    </a:lnTo>
                    <a:lnTo>
                      <a:pt x="15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3926" y="350"/>
                <a:ext cx="144" cy="126"/>
              </a:xfrm>
              <a:custGeom>
                <a:avLst/>
                <a:gdLst>
                  <a:gd name="T0" fmla="*/ 490 w 861"/>
                  <a:gd name="T1" fmla="*/ 0 h 753"/>
                  <a:gd name="T2" fmla="*/ 861 w 861"/>
                  <a:gd name="T3" fmla="*/ 377 h 753"/>
                  <a:gd name="T4" fmla="*/ 490 w 861"/>
                  <a:gd name="T5" fmla="*/ 753 h 753"/>
                  <a:gd name="T6" fmla="*/ 490 w 861"/>
                  <a:gd name="T7" fmla="*/ 543 h 753"/>
                  <a:gd name="T8" fmla="*/ 0 w 861"/>
                  <a:gd name="T9" fmla="*/ 543 h 753"/>
                  <a:gd name="T10" fmla="*/ 0 w 861"/>
                  <a:gd name="T11" fmla="*/ 211 h 753"/>
                  <a:gd name="T12" fmla="*/ 490 w 861"/>
                  <a:gd name="T13" fmla="*/ 211 h 753"/>
                  <a:gd name="T14" fmla="*/ 490 w 861"/>
                  <a:gd name="T15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1" h="753">
                    <a:moveTo>
                      <a:pt x="490" y="0"/>
                    </a:moveTo>
                    <a:lnTo>
                      <a:pt x="861" y="377"/>
                    </a:lnTo>
                    <a:lnTo>
                      <a:pt x="490" y="753"/>
                    </a:lnTo>
                    <a:lnTo>
                      <a:pt x="490" y="543"/>
                    </a:lnTo>
                    <a:lnTo>
                      <a:pt x="0" y="543"/>
                    </a:lnTo>
                    <a:lnTo>
                      <a:pt x="0" y="211"/>
                    </a:lnTo>
                    <a:lnTo>
                      <a:pt x="490" y="211"/>
                    </a:lnTo>
                    <a:lnTo>
                      <a:pt x="4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31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209" y="728628"/>
            <a:ext cx="4032906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90 Days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Be In The </a:t>
            </a:r>
            <a:r>
              <a:rPr lang="en-US" sz="6000" b="1" dirty="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270" y="5305796"/>
            <a:ext cx="3681845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Get 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tarted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Right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608" y="3173605"/>
            <a:ext cx="4093733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UFO (quarterly)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Duplication, Growth and multiplier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Buying Habit from your own Store.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of 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32943" y="2349168"/>
            <a:ext cx="2660176" cy="1256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52" y="15376"/>
            <a:ext cx="2223247" cy="142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1109" y="3558325"/>
            <a:ext cx="3159839" cy="30469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6x6 Momentum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Culture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HBP/UBP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Call</a:t>
            </a:r>
          </a:p>
        </p:txBody>
      </p:sp>
      <p:pic>
        <p:nvPicPr>
          <p:cNvPr id="3074" name="Picture 2" descr="http://blog.marketamerica.com/wp-content/uploads/2014/11/SA-Bonus-Pool-620x3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08" y="1441880"/>
            <a:ext cx="3450337" cy="17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5" y="691240"/>
            <a:ext cx="3533176" cy="4572345"/>
          </a:xfrm>
          <a:prstGeom prst="rect">
            <a:avLst/>
          </a:prstGeom>
          <a:ln>
            <a:noFill/>
          </a:ln>
          <a:effectLst>
            <a:outerShdw blurRad="76200" dist="63500" dir="13500000" sx="102000" sy="102000" algn="br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486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3032616"/>
            <a:ext cx="7502770" cy="2473485"/>
            <a:chOff x="-1" y="3032613"/>
            <a:chExt cx="6729047" cy="2473485"/>
          </a:xfrm>
        </p:grpSpPr>
        <p:sp>
          <p:nvSpPr>
            <p:cNvPr id="3" name="Rectangle 2"/>
            <p:cNvSpPr/>
            <p:nvPr/>
          </p:nvSpPr>
          <p:spPr>
            <a:xfrm>
              <a:off x="-1" y="3032613"/>
              <a:ext cx="6729047" cy="247348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  <a:gs pos="50000">
                  <a:schemeClr val="accent2">
                    <a:lumMod val="75000"/>
                    <a:alpha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72960" y="3401717"/>
              <a:ext cx="59501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rPr>
                <a:t>To Achieve your goals you must Believe in yourself </a:t>
              </a:r>
              <a:br>
                <a:rPr kumimoji="0" lang="en-US" altLang="en-US" sz="36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rPr>
              </a:br>
              <a:r>
                <a:rPr kumimoji="0" lang="en-US" altLang="en-US" sz="36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itchFamily="18" charset="-120"/>
                  <a:cs typeface="+mn-cs"/>
                </a:rPr>
                <a:t>and take action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2960" y="4195661"/>
              <a:ext cx="48888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8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Freeform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may contain: 28 people, people smiling, people standing and crow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072"/>
          <a:stretch/>
        </p:blipFill>
        <p:spPr bwMode="auto">
          <a:xfrm>
            <a:off x="4736027" y="-1"/>
            <a:ext cx="3646740" cy="2499221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/>
          <p:cNvSpPr>
            <a:spLocks noGrp="1"/>
          </p:cNvSpPr>
          <p:nvPr>
            <p:ph idx="1"/>
          </p:nvPr>
        </p:nvSpPr>
        <p:spPr>
          <a:xfrm>
            <a:off x="482801" y="3144485"/>
            <a:ext cx="4591050" cy="3223892"/>
          </a:xfrm>
        </p:spPr>
        <p:txBody>
          <a:bodyPr anchor="t">
            <a:normAutofit/>
          </a:bodyPr>
          <a:lstStyle/>
          <a:p>
            <a:pPr marL="0" indent="0" algn="ctr">
              <a:buClr>
                <a:srgbClr val="46304C"/>
              </a:buClr>
              <a:buNone/>
            </a:pPr>
            <a:r>
              <a:rPr lang="en-US" sz="8800" i="1" dirty="0">
                <a:solidFill>
                  <a:schemeClr val="bg1"/>
                </a:solidFill>
                <a:latin typeface="Algerian" panose="04020705040A02060702" pitchFamily="82" charset="0"/>
              </a:rPr>
              <a:t>My   Why </a:t>
            </a:r>
          </a:p>
          <a:p>
            <a:pPr marL="0" indent="0" algn="ctr">
              <a:buClr>
                <a:srgbClr val="46304C"/>
              </a:buClr>
              <a:buNone/>
            </a:pPr>
            <a:endParaRPr lang="en-US" sz="8800" i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8" name="Content Placeholder 3077"/>
          <p:cNvSpPr txBox="1">
            <a:spLocks/>
          </p:cNvSpPr>
          <p:nvPr/>
        </p:nvSpPr>
        <p:spPr>
          <a:xfrm>
            <a:off x="7122524" y="3241719"/>
            <a:ext cx="4591050" cy="32238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6304C"/>
              </a:buClr>
              <a:buFont typeface="Arial" panose="020B0604020202020204" pitchFamily="34" charset="0"/>
              <a:buNone/>
            </a:pPr>
            <a:r>
              <a:rPr lang="en-US" sz="8800" i="1" dirty="0">
                <a:solidFill>
                  <a:schemeClr val="bg1"/>
                </a:solidFill>
                <a:latin typeface="Algerian" panose="04020705040A02060702" pitchFamily="82" charset="0"/>
              </a:rPr>
              <a:t>What is Your </a:t>
            </a:r>
          </a:p>
          <a:p>
            <a:pPr marL="0" indent="0" algn="ctr">
              <a:buClr>
                <a:srgbClr val="46304C"/>
              </a:buClr>
              <a:buFont typeface="Arial" panose="020B0604020202020204" pitchFamily="34" charset="0"/>
              <a:buNone/>
            </a:pPr>
            <a:r>
              <a:rPr lang="en-US" sz="8800" i="1" dirty="0">
                <a:solidFill>
                  <a:schemeClr val="bg1"/>
                </a:solidFill>
                <a:latin typeface="Algerian" panose="04020705040A02060702" pitchFamily="82" charset="0"/>
              </a:rPr>
              <a:t>Why</a:t>
            </a:r>
          </a:p>
          <a:p>
            <a:pPr marL="0" indent="0" algn="ctr">
              <a:buClr>
                <a:srgbClr val="46304C"/>
              </a:buClr>
              <a:buFont typeface="Arial" panose="020B0604020202020204" pitchFamily="34" charset="0"/>
              <a:buNone/>
            </a:pPr>
            <a:endParaRPr lang="en-US" sz="8800" i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472" y="1"/>
            <a:ext cx="3233798" cy="2499220"/>
          </a:xfrm>
          <a:prstGeom prst="rect">
            <a:avLst/>
          </a:prstGeom>
        </p:spPr>
      </p:pic>
      <p:pic>
        <p:nvPicPr>
          <p:cNvPr id="14" name="Picture 6" descr="Image may contain: 4 people, people smiling, people standing and out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65" y="-10169"/>
            <a:ext cx="4000684" cy="25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63" y="10"/>
            <a:ext cx="3702112" cy="250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r="-3" b="1102"/>
          <a:stretch/>
        </p:blipFill>
        <p:spPr>
          <a:xfrm>
            <a:off x="8560904" y="10"/>
            <a:ext cx="3631097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87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81" y="900147"/>
            <a:ext cx="6127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Decide When You Want it</a:t>
            </a:r>
            <a:endParaRPr kumimoji="0" lang="en-US" sz="7200" b="0" i="0" u="none" strike="noStrike" kern="1200" cap="all" spc="0" normalizeH="0" baseline="0" noProof="0" dirty="0">
              <a:ln w="3175"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17811" y="2070850"/>
            <a:ext cx="2232213" cy="11438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7810" y="3345652"/>
            <a:ext cx="2232213" cy="114385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17810" y="4620781"/>
            <a:ext cx="2232213" cy="114385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17810" y="3214702"/>
            <a:ext cx="891540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17810" y="4489504"/>
            <a:ext cx="891540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96845" y="2438593"/>
            <a:ext cx="5010346" cy="46179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target dates for achievement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96680" y="3713068"/>
            <a:ext cx="5958170" cy="46179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your progress against the date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96845" y="4988196"/>
            <a:ext cx="7031605" cy="46179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the date or goal to be in line with reality</a:t>
            </a:r>
          </a:p>
        </p:txBody>
      </p:sp>
    </p:spTree>
    <p:extLst>
      <p:ext uri="{BB962C8B-B14F-4D97-AF65-F5344CB8AC3E}">
        <p14:creationId xmlns:p14="http://schemas.microsoft.com/office/powerpoint/2010/main" val="278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5756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851502" y="3133725"/>
            <a:ext cx="6857999" cy="590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029070">
            <a:off x="1555898" y="1856003"/>
            <a:ext cx="316275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“It is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December 31, 20 __, I am   a Supervising Coordinator </a:t>
            </a:r>
            <a:r>
              <a:rPr lang="en-US" sz="1500" i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,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 credit card debt and I am living in 2000 square foot Condo. I am driving a Porsche, vacationing four months out of the year. My marriage is happier without financial pressure.  My family and I spend more quality time together and pursue interests we all enjoy”.</a:t>
            </a:r>
          </a:p>
        </p:txBody>
      </p:sp>
      <p:sp>
        <p:nvSpPr>
          <p:cNvPr id="5" name="Rectangle 4"/>
          <p:cNvSpPr/>
          <p:nvPr/>
        </p:nvSpPr>
        <p:spPr>
          <a:xfrm rot="21029070">
            <a:off x="1094690" y="1304367"/>
            <a:ext cx="321653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39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39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70984" y="1575597"/>
            <a:ext cx="5270866" cy="2045128"/>
            <a:chOff x="6770819" y="911720"/>
            <a:chExt cx="5270866" cy="2045128"/>
          </a:xfrm>
        </p:grpSpPr>
        <p:sp>
          <p:nvSpPr>
            <p:cNvPr id="7" name="Rectangle 6"/>
            <p:cNvSpPr/>
            <p:nvPr/>
          </p:nvSpPr>
          <p:spPr>
            <a:xfrm>
              <a:off x="7247154" y="911720"/>
              <a:ext cx="433472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all" spc="0" normalizeH="0" baseline="0" noProof="0" dirty="0">
                  <a:ln>
                    <a:noFill/>
                  </a:ln>
                  <a:solidFill>
                    <a:srgbClr val="00A9F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Write your Goal Statement </a:t>
              </a:r>
              <a:endParaRPr kumimoji="0" lang="en-US" sz="7200" b="0" i="0" u="none" strike="noStrike" kern="1200" cap="all" spc="0" normalizeH="0" baseline="0" noProof="0" dirty="0">
                <a:ln>
                  <a:noFill/>
                </a:ln>
                <a:solidFill>
                  <a:srgbClr val="00A9F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70819" y="2464405"/>
              <a:ext cx="52708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 to 100 Words – Read it twice a day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371644" y="4213575"/>
            <a:ext cx="3962400" cy="12050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</a:t>
            </a:r>
            <a:b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“Action Plan”</a:t>
            </a:r>
          </a:p>
        </p:txBody>
      </p:sp>
    </p:spTree>
    <p:extLst>
      <p:ext uri="{BB962C8B-B14F-4D97-AF65-F5344CB8AC3E}">
        <p14:creationId xmlns:p14="http://schemas.microsoft.com/office/powerpoint/2010/main" val="19849921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99" y="1934617"/>
            <a:ext cx="11130887" cy="2896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7900" b="1" dirty="0"/>
              <a:t>Dream Board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0800">
            <a:noFill/>
          </a:ln>
        </p:spPr>
      </p:pic>
      <p:sp>
        <p:nvSpPr>
          <p:cNvPr id="24" name="Oval 23"/>
          <p:cNvSpPr/>
          <p:nvPr/>
        </p:nvSpPr>
        <p:spPr>
          <a:xfrm>
            <a:off x="4389120" y="2293186"/>
            <a:ext cx="2542032" cy="640080"/>
          </a:xfrm>
          <a:prstGeom prst="ellipse">
            <a:avLst/>
          </a:prstGeom>
          <a:noFill/>
          <a:ln w="142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23360" y="4078224"/>
            <a:ext cx="2907792" cy="994738"/>
          </a:xfrm>
          <a:prstGeom prst="ellipse">
            <a:avLst/>
          </a:prstGeom>
          <a:noFill/>
          <a:ln w="142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37" y="786384"/>
            <a:ext cx="8017775" cy="5445061"/>
          </a:xfrm>
          <a:prstGeom prst="rect">
            <a:avLst/>
          </a:prstGeom>
          <a:ln w="98425">
            <a:solidFill>
              <a:srgbClr val="FF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95986" y="2482768"/>
            <a:ext cx="11359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2014 Market Singapore Open</a:t>
            </a:r>
          </a:p>
        </p:txBody>
      </p:sp>
    </p:spTree>
    <p:extLst>
      <p:ext uri="{BB962C8B-B14F-4D97-AF65-F5344CB8AC3E}">
        <p14:creationId xmlns:p14="http://schemas.microsoft.com/office/powerpoint/2010/main" val="34707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20482" y="948690"/>
            <a:ext cx="605948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Personal Goal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u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u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Business Goal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u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u="non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99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/>
              <a:cs typeface="Arial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9443" y="2788077"/>
            <a:ext cx="7391400" cy="457200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a typeface="ＭＳ Ｐゴシック"/>
                <a:cs typeface="Arial"/>
              </a:rPr>
              <a:t>When you achieve your business Goal, you will resolve your personal </a:t>
            </a:r>
            <a:r>
              <a:rPr lang="en-US" sz="4000" dirty="0">
                <a:ea typeface="ＭＳ Ｐゴシック"/>
                <a:cs typeface="Arial"/>
              </a:rPr>
              <a:t>goal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819400" y="533400"/>
            <a:ext cx="6059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u="none">
                <a:solidFill>
                  <a:srgbClr val="FFFFFF"/>
                </a:solidFill>
                <a:cs typeface="Arial"/>
              </a:rPr>
              <a:t>Business Goal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400" b="1" u="none">
              <a:solidFill>
                <a:srgbClr val="FFFFFF"/>
              </a:solidFill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8817"/>
            <a:ext cx="12192000" cy="6895633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8189" y="1646745"/>
            <a:ext cx="11558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&amp; Why?	 	Quit my job so can spend 				               more time with family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How much will 	USD8000 / month 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Takes?    			(Supervising Coordinator)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When? 			Dec 31,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6905" y="282348"/>
            <a:ext cx="4404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Personal Goal</a:t>
            </a:r>
          </a:p>
        </p:txBody>
      </p:sp>
    </p:spTree>
    <p:extLst>
      <p:ext uri="{BB962C8B-B14F-4D97-AF65-F5344CB8AC3E}">
        <p14:creationId xmlns:p14="http://schemas.microsoft.com/office/powerpoint/2010/main" val="228790209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1036</Words>
  <Application>Microsoft Office PowerPoint</Application>
  <PresentationFormat>Widescreen</PresentationFormat>
  <Paragraphs>354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Algerian</vt:lpstr>
      <vt:lpstr>Arial</vt:lpstr>
      <vt:lpstr>Arial Narrow</vt:lpstr>
      <vt:lpstr>Book Antiqua</vt:lpstr>
      <vt:lpstr>Bookman Old Style</vt:lpstr>
      <vt:lpstr>Calibri</vt:lpstr>
      <vt:lpstr>Calibri Light</vt:lpstr>
      <vt:lpstr>Comic Sans MS</vt:lpstr>
      <vt:lpstr>Rockwell</vt:lpstr>
      <vt:lpstr>Tahoma</vt:lpstr>
      <vt:lpstr>Times New Roman</vt:lpstr>
      <vt:lpstr>Office Theme</vt:lpstr>
      <vt:lpstr>4_Office Theme</vt:lpstr>
      <vt:lpstr>Damask</vt:lpstr>
      <vt:lpstr>2_Office Theme</vt:lpstr>
      <vt:lpstr>PowerPoint Presentation</vt:lpstr>
      <vt:lpstr>PowerPoint Presentation</vt:lpstr>
      <vt:lpstr>What can Market America® Offer us?</vt:lpstr>
      <vt:lpstr>PowerPoint Presentation</vt:lpstr>
      <vt:lpstr>PowerPoint Presentation</vt:lpstr>
      <vt:lpstr>PowerPoint Presentation</vt:lpstr>
      <vt:lpstr>Dream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options</vt:lpstr>
      <vt:lpstr>PowerPoint Presentation</vt:lpstr>
      <vt:lpstr>PowerPoint Presentation</vt:lpstr>
      <vt:lpstr>Which is easier?</vt:lpstr>
      <vt:lpstr>PowerPoint Presentation</vt:lpstr>
      <vt:lpstr>Decide What You are Willing to  Give Up or Overcome to Obtain Goals</vt:lpstr>
      <vt:lpstr>Emotional Obstacles</vt:lpstr>
      <vt:lpstr>Financial Obstacles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from Event to Event</vt:lpstr>
      <vt:lpstr>PowerPoint Presentation</vt:lpstr>
      <vt:lpstr>PowerPoint Presentation</vt:lpstr>
      <vt:lpstr>PowerPoint Presentation</vt:lpstr>
      <vt:lpstr>PowerPoint Presentation</vt:lpstr>
      <vt:lpstr>90 Days  Be In The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Ng</dc:creator>
  <cp:lastModifiedBy>Richard Ng</cp:lastModifiedBy>
  <cp:revision>68</cp:revision>
  <dcterms:created xsi:type="dcterms:W3CDTF">2017-03-27T01:39:50Z</dcterms:created>
  <dcterms:modified xsi:type="dcterms:W3CDTF">2019-01-20T06:45:59Z</dcterms:modified>
</cp:coreProperties>
</file>